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Lst>
  <p:notesMasterIdLst>
    <p:notesMasterId r:id="rId24"/>
  </p:notesMasterIdLst>
  <p:sldIdLst>
    <p:sldId id="867" r:id="rId4"/>
    <p:sldId id="256" r:id="rId5"/>
    <p:sldId id="257" r:id="rId6"/>
    <p:sldId id="259" r:id="rId7"/>
    <p:sldId id="269" r:id="rId8"/>
    <p:sldId id="270" r:id="rId9"/>
    <p:sldId id="271" r:id="rId10"/>
    <p:sldId id="868" r:id="rId11"/>
    <p:sldId id="869" r:id="rId12"/>
    <p:sldId id="873" r:id="rId13"/>
    <p:sldId id="871" r:id="rId14"/>
    <p:sldId id="872" r:id="rId15"/>
    <p:sldId id="862" r:id="rId16"/>
    <p:sldId id="863" r:id="rId17"/>
    <p:sldId id="864" r:id="rId18"/>
    <p:sldId id="865" r:id="rId19"/>
    <p:sldId id="866" r:id="rId20"/>
    <p:sldId id="264" r:id="rId21"/>
    <p:sldId id="265"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4F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2" autoAdjust="0"/>
    <p:restoredTop sz="75578"/>
  </p:normalViewPr>
  <p:slideViewPr>
    <p:cSldViewPr snapToGrid="0">
      <p:cViewPr varScale="1">
        <p:scale>
          <a:sx n="95" d="100"/>
          <a:sy n="95" d="100"/>
        </p:scale>
        <p:origin x="1264" y="1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8923F-7208-475A-BA17-712103FDE09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E90E9C5C-1D39-4355-A597-24BD6176155E}">
      <dgm:prSet/>
      <dgm:spPr/>
      <dgm:t>
        <a:bodyPr/>
        <a:lstStyle/>
        <a:p>
          <a:r>
            <a:rPr lang="en-US" b="1" dirty="0"/>
            <a:t>30 years of research on the Family Bereavement Program led us to two conclusions</a:t>
          </a:r>
          <a:endParaRPr lang="en-US" dirty="0"/>
        </a:p>
      </dgm:t>
    </dgm:pt>
    <dgm:pt modelId="{8211C27D-8B6B-420E-AD40-FBFE0F8E181C}" type="parTrans" cxnId="{3BD9F4AD-765B-4DB1-B92C-6C896999E773}">
      <dgm:prSet/>
      <dgm:spPr/>
      <dgm:t>
        <a:bodyPr/>
        <a:lstStyle/>
        <a:p>
          <a:endParaRPr lang="en-US"/>
        </a:p>
      </dgm:t>
    </dgm:pt>
    <dgm:pt modelId="{22521D34-9DFF-44EE-A738-EFD577CA3E27}" type="sibTrans" cxnId="{3BD9F4AD-765B-4DB1-B92C-6C896999E773}">
      <dgm:prSet/>
      <dgm:spPr/>
      <dgm:t>
        <a:bodyPr/>
        <a:lstStyle/>
        <a:p>
          <a:endParaRPr lang="en-US"/>
        </a:p>
      </dgm:t>
    </dgm:pt>
    <dgm:pt modelId="{22AA2BCE-DE63-41BB-BB7C-E595FC7DE94C}">
      <dgm:prSet/>
      <dgm:spPr/>
      <dgm:t>
        <a:bodyPr/>
        <a:lstStyle/>
        <a:p>
          <a:r>
            <a:rPr lang="en-US"/>
            <a:t>Many of the family and child level sources of resilience can be strengthened </a:t>
          </a:r>
        </a:p>
      </dgm:t>
    </dgm:pt>
    <dgm:pt modelId="{F82045EA-0A1F-4E1F-847F-413C1CE562B7}" type="parTrans" cxnId="{62D0B760-1857-4E01-B3B9-74838DFB5404}">
      <dgm:prSet/>
      <dgm:spPr/>
      <dgm:t>
        <a:bodyPr/>
        <a:lstStyle/>
        <a:p>
          <a:endParaRPr lang="en-US"/>
        </a:p>
      </dgm:t>
    </dgm:pt>
    <dgm:pt modelId="{232BEA72-91BD-4FF8-982A-21FA6BD18E7D}" type="sibTrans" cxnId="{62D0B760-1857-4E01-B3B9-74838DFB5404}">
      <dgm:prSet/>
      <dgm:spPr/>
      <dgm:t>
        <a:bodyPr/>
        <a:lstStyle/>
        <a:p>
          <a:endParaRPr lang="en-US"/>
        </a:p>
      </dgm:t>
    </dgm:pt>
    <dgm:pt modelId="{0B48CD41-AD09-4BC8-B5A2-0955B09E3712}">
      <dgm:prSet/>
      <dgm:spPr/>
      <dgm:t>
        <a:bodyPr/>
        <a:lstStyle/>
        <a:p>
          <a:r>
            <a:rPr lang="en-US"/>
            <a:t>Strengthening sources of resilience reduces the long-term problem outcomes of bereaved children</a:t>
          </a:r>
        </a:p>
      </dgm:t>
    </dgm:pt>
    <dgm:pt modelId="{F70B4F38-4373-40E9-978E-CD505D6EF231}" type="parTrans" cxnId="{F4E86443-E702-48FC-8557-3AE6B7A605F2}">
      <dgm:prSet/>
      <dgm:spPr/>
      <dgm:t>
        <a:bodyPr/>
        <a:lstStyle/>
        <a:p>
          <a:endParaRPr lang="en-US"/>
        </a:p>
      </dgm:t>
    </dgm:pt>
    <dgm:pt modelId="{4AADB335-2816-4E6B-9B61-516730B8B260}" type="sibTrans" cxnId="{F4E86443-E702-48FC-8557-3AE6B7A605F2}">
      <dgm:prSet/>
      <dgm:spPr/>
      <dgm:t>
        <a:bodyPr/>
        <a:lstStyle/>
        <a:p>
          <a:endParaRPr lang="en-US"/>
        </a:p>
      </dgm:t>
    </dgm:pt>
    <dgm:pt modelId="{C247B58A-607B-994F-9778-A56843AC248A}" type="pres">
      <dgm:prSet presAssocID="{A3E8923F-7208-475A-BA17-712103FDE096}" presName="diagram" presStyleCnt="0">
        <dgm:presLayoutVars>
          <dgm:dir/>
          <dgm:resizeHandles val="exact"/>
        </dgm:presLayoutVars>
      </dgm:prSet>
      <dgm:spPr/>
    </dgm:pt>
    <dgm:pt modelId="{DA09506B-6B5C-FC40-B856-C6DE80F20CFA}" type="pres">
      <dgm:prSet presAssocID="{E90E9C5C-1D39-4355-A597-24BD6176155E}" presName="node" presStyleLbl="node1" presStyleIdx="0" presStyleCnt="1">
        <dgm:presLayoutVars>
          <dgm:bulletEnabled val="1"/>
        </dgm:presLayoutVars>
      </dgm:prSet>
      <dgm:spPr/>
    </dgm:pt>
  </dgm:ptLst>
  <dgm:cxnLst>
    <dgm:cxn modelId="{998D7501-EE09-724D-988F-F748FC31CE2E}" type="presOf" srcId="{0B48CD41-AD09-4BC8-B5A2-0955B09E3712}" destId="{DA09506B-6B5C-FC40-B856-C6DE80F20CFA}" srcOrd="0" destOrd="2" presId="urn:microsoft.com/office/officeart/2005/8/layout/process5"/>
    <dgm:cxn modelId="{4333A720-AB43-1147-ACB3-308277A58AE9}" type="presOf" srcId="{A3E8923F-7208-475A-BA17-712103FDE096}" destId="{C247B58A-607B-994F-9778-A56843AC248A}" srcOrd="0" destOrd="0" presId="urn:microsoft.com/office/officeart/2005/8/layout/process5"/>
    <dgm:cxn modelId="{F4E86443-E702-48FC-8557-3AE6B7A605F2}" srcId="{E90E9C5C-1D39-4355-A597-24BD6176155E}" destId="{0B48CD41-AD09-4BC8-B5A2-0955B09E3712}" srcOrd="1" destOrd="0" parTransId="{F70B4F38-4373-40E9-978E-CD505D6EF231}" sibTransId="{4AADB335-2816-4E6B-9B61-516730B8B260}"/>
    <dgm:cxn modelId="{62D0B760-1857-4E01-B3B9-74838DFB5404}" srcId="{E90E9C5C-1D39-4355-A597-24BD6176155E}" destId="{22AA2BCE-DE63-41BB-BB7C-E595FC7DE94C}" srcOrd="0" destOrd="0" parTransId="{F82045EA-0A1F-4E1F-847F-413C1CE562B7}" sibTransId="{232BEA72-91BD-4FF8-982A-21FA6BD18E7D}"/>
    <dgm:cxn modelId="{3032957A-59CF-9344-8A71-21C5DF9E276F}" type="presOf" srcId="{E90E9C5C-1D39-4355-A597-24BD6176155E}" destId="{DA09506B-6B5C-FC40-B856-C6DE80F20CFA}" srcOrd="0" destOrd="0" presId="urn:microsoft.com/office/officeart/2005/8/layout/process5"/>
    <dgm:cxn modelId="{3BD9F4AD-765B-4DB1-B92C-6C896999E773}" srcId="{A3E8923F-7208-475A-BA17-712103FDE096}" destId="{E90E9C5C-1D39-4355-A597-24BD6176155E}" srcOrd="0" destOrd="0" parTransId="{8211C27D-8B6B-420E-AD40-FBFE0F8E181C}" sibTransId="{22521D34-9DFF-44EE-A738-EFD577CA3E27}"/>
    <dgm:cxn modelId="{C96174E5-9A56-8142-90E5-4384930A681E}" type="presOf" srcId="{22AA2BCE-DE63-41BB-BB7C-E595FC7DE94C}" destId="{DA09506B-6B5C-FC40-B856-C6DE80F20CFA}" srcOrd="0" destOrd="1" presId="urn:microsoft.com/office/officeart/2005/8/layout/process5"/>
    <dgm:cxn modelId="{F6C860D1-83B4-0C44-B9CB-B3B0FC76B2D9}" type="presParOf" srcId="{C247B58A-607B-994F-9778-A56843AC248A}" destId="{DA09506B-6B5C-FC40-B856-C6DE80F20CFA}" srcOrd="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9506B-6B5C-FC40-B856-C6DE80F20CFA}">
      <dsp:nvSpPr>
        <dsp:cNvPr id="0" name=""/>
        <dsp:cNvSpPr/>
      </dsp:nvSpPr>
      <dsp:spPr>
        <a:xfrm>
          <a:off x="0" y="143296"/>
          <a:ext cx="6139543" cy="36837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30 years of research on the Family Bereavement Program led us to two conclusions</a:t>
          </a:r>
          <a:endParaRPr lang="en-US" sz="3100" kern="1200" dirty="0"/>
        </a:p>
        <a:p>
          <a:pPr marL="228600" lvl="1" indent="-228600" algn="l" defTabSz="1066800">
            <a:lnSpc>
              <a:spcPct val="90000"/>
            </a:lnSpc>
            <a:spcBef>
              <a:spcPct val="0"/>
            </a:spcBef>
            <a:spcAft>
              <a:spcPct val="15000"/>
            </a:spcAft>
            <a:buChar char="•"/>
          </a:pPr>
          <a:r>
            <a:rPr lang="en-US" sz="2400" kern="1200"/>
            <a:t>Many of the family and child level sources of resilience can be strengthened </a:t>
          </a:r>
        </a:p>
        <a:p>
          <a:pPr marL="228600" lvl="1" indent="-228600" algn="l" defTabSz="1066800">
            <a:lnSpc>
              <a:spcPct val="90000"/>
            </a:lnSpc>
            <a:spcBef>
              <a:spcPct val="0"/>
            </a:spcBef>
            <a:spcAft>
              <a:spcPct val="15000"/>
            </a:spcAft>
            <a:buChar char="•"/>
          </a:pPr>
          <a:r>
            <a:rPr lang="en-US" sz="2400" kern="1200"/>
            <a:t>Strengthening sources of resilience reduces the long-term problem outcomes of bereaved children</a:t>
          </a:r>
        </a:p>
      </dsp:txBody>
      <dsp:txXfrm>
        <a:off x="107893" y="251189"/>
        <a:ext cx="5923757" cy="34679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3F0A5-D16D-4FDE-BD10-5C3F7AA66D0D}" type="datetimeFigureOut">
              <a:rPr lang="en-US" smtClean="0"/>
              <a:t>11/16/22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65D9D-B1E1-4181-8A29-3075557C1069}" type="slidenum">
              <a:rPr lang="en-US" smtClean="0"/>
              <a:t>‹#›</a:t>
            </a:fld>
            <a:endParaRPr lang="en-US"/>
          </a:p>
        </p:txBody>
      </p:sp>
    </p:spTree>
    <p:extLst>
      <p:ext uri="{BB962C8B-B14F-4D97-AF65-F5344CB8AC3E}">
        <p14:creationId xmlns:p14="http://schemas.microsoft.com/office/powerpoint/2010/main" val="62626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Chiara please create two opening polls:</a:t>
            </a:r>
          </a:p>
          <a:p>
            <a:endParaRPr lang="en-US" dirty="0"/>
          </a:p>
          <a:p>
            <a:pPr marL="171450" indent="-171450">
              <a:buFont typeface="Arial" panose="020B0604020202020204" pitchFamily="34" charset="0"/>
              <a:buChar char="•"/>
            </a:pPr>
            <a:r>
              <a:rPr lang="en-US" b="1" dirty="0"/>
              <a:t>Closed Ended:  </a:t>
            </a:r>
          </a:p>
          <a:p>
            <a:pPr marL="171450" indent="-171450">
              <a:buFont typeface="Arial" panose="020B0604020202020204" pitchFamily="34" charset="0"/>
              <a:buChar char="•"/>
            </a:pPr>
            <a:r>
              <a:rPr lang="en-US" b="0" dirty="0"/>
              <a:t>What brings you to our digital Dialogue today?</a:t>
            </a:r>
          </a:p>
          <a:p>
            <a:pPr marL="1085850" lvl="2" indent="-171450">
              <a:buFont typeface="Arial" panose="020B0604020202020204" pitchFamily="34" charset="0"/>
              <a:buChar char="•"/>
            </a:pPr>
            <a:r>
              <a:rPr lang="en-US" b="0" dirty="0"/>
              <a:t>I/my program currently supports one or more children who have experienced bereavement or loss </a:t>
            </a:r>
          </a:p>
          <a:p>
            <a:pPr marL="1085850" lvl="2" indent="-171450">
              <a:buFont typeface="Arial" panose="020B0604020202020204" pitchFamily="34" charset="0"/>
              <a:buChar char="•"/>
            </a:pPr>
            <a:r>
              <a:rPr lang="en-US" b="0" dirty="0"/>
              <a:t>This is an issue that has come up for us in the past</a:t>
            </a:r>
          </a:p>
          <a:p>
            <a:pPr marL="1085850" lvl="2" indent="-171450">
              <a:buFont typeface="Arial" panose="020B0604020202020204" pitchFamily="34" charset="0"/>
              <a:buChar char="•"/>
            </a:pPr>
            <a:r>
              <a:rPr lang="en-US" b="0" dirty="0"/>
              <a:t>We are expecting to deal with this issue in the future</a:t>
            </a:r>
          </a:p>
          <a:p>
            <a:pPr marL="1085850" lvl="2" indent="-171450">
              <a:buFont typeface="Arial" panose="020B0604020202020204" pitchFamily="34" charset="0"/>
              <a:buChar char="•"/>
            </a:pPr>
            <a:r>
              <a:rPr lang="en-US" b="0" dirty="0"/>
              <a:t>I am just curious about this topic</a:t>
            </a:r>
          </a:p>
          <a:p>
            <a:pPr marL="1085850" lvl="2" indent="-171450">
              <a:buFont typeface="Arial" panose="020B0604020202020204" pitchFamily="34" charset="0"/>
              <a:buChar char="•"/>
            </a:pPr>
            <a:r>
              <a:rPr lang="en-US" b="0" dirty="0"/>
              <a:t>Other _______________________________</a:t>
            </a:r>
          </a:p>
          <a:p>
            <a:pPr marL="1085850" lvl="2" indent="-171450">
              <a:buFont typeface="Arial" panose="020B0604020202020204" pitchFamily="34" charset="0"/>
              <a:buChar char="•"/>
            </a:pPr>
            <a:endParaRPr lang="en-US" b="0" dirty="0"/>
          </a:p>
          <a:p>
            <a:pPr marL="171450" lvl="0" indent="-171450">
              <a:buFont typeface="Arial" panose="020B0604020202020204" pitchFamily="34" charset="0"/>
              <a:buChar char="•"/>
            </a:pPr>
            <a:r>
              <a:rPr lang="en-US" b="1" dirty="0"/>
              <a:t>Open Ended:  </a:t>
            </a:r>
            <a:r>
              <a:rPr lang="en-US" b="0" dirty="0"/>
              <a:t>If you are or have dealt with supporting children experiencing bereavement and their families, what do you find that families need that you find most challenging to provide?</a:t>
            </a:r>
          </a:p>
        </p:txBody>
      </p:sp>
      <p:sp>
        <p:nvSpPr>
          <p:cNvPr id="4" name="Slide Number Placeholder 3"/>
          <p:cNvSpPr>
            <a:spLocks noGrp="1"/>
          </p:cNvSpPr>
          <p:nvPr>
            <p:ph type="sldNum" sz="quarter" idx="5"/>
          </p:nvPr>
        </p:nvSpPr>
        <p:spPr/>
        <p:txBody>
          <a:bodyPr/>
          <a:lstStyle/>
          <a:p>
            <a:fld id="{07565D9D-B1E1-4181-8A29-3075557C1069}" type="slidenum">
              <a:rPr lang="en-US" smtClean="0"/>
              <a:t>1</a:t>
            </a:fld>
            <a:endParaRPr lang="en-US"/>
          </a:p>
        </p:txBody>
      </p:sp>
    </p:spTree>
    <p:extLst>
      <p:ext uri="{BB962C8B-B14F-4D97-AF65-F5344CB8AC3E}">
        <p14:creationId xmlns:p14="http://schemas.microsoft.com/office/powerpoint/2010/main" val="118117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b="1" i="0" u="none" strike="noStrike" dirty="0">
                <a:solidFill>
                  <a:srgbClr val="000000"/>
                </a:solidFill>
                <a:effectLst/>
                <a:latin typeface="Helvetica" pitchFamily="2" charset="0"/>
              </a:rPr>
              <a:t>2:14; 10 minutes total for all slides on FBP</a:t>
            </a:r>
          </a:p>
          <a:p>
            <a:pPr lvl="0"/>
            <a:endParaRPr lang="en-US" sz="1200" kern="1200" baseline="0" dirty="0">
              <a:solidFill>
                <a:schemeClr val="tx1"/>
              </a:solidFill>
              <a:effectLst/>
              <a:latin typeface="Times New Roman" pitchFamily="18" charset="0"/>
              <a:ea typeface="+mn-ea"/>
              <a:cs typeface="+mn-cs"/>
            </a:endParaRPr>
          </a:p>
          <a:p>
            <a:pPr lvl="0"/>
            <a:endParaRPr lang="en-US" sz="1200" kern="1200" baseline="0" dirty="0">
              <a:solidFill>
                <a:schemeClr val="tx1"/>
              </a:solidFill>
              <a:effectLst/>
              <a:latin typeface="Times New Roman" pitchFamily="18" charset="0"/>
              <a:ea typeface="+mn-ea"/>
              <a:cs typeface="+mn-cs"/>
            </a:endParaRPr>
          </a:p>
          <a:p>
            <a:pPr lvl="0"/>
            <a:r>
              <a:rPr lang="en-US" sz="1200" kern="1200" baseline="0" dirty="0">
                <a:solidFill>
                  <a:schemeClr val="tx1"/>
                </a:solidFill>
                <a:effectLst/>
                <a:latin typeface="Times New Roman" pitchFamily="18" charset="0"/>
                <a:ea typeface="+mn-ea"/>
                <a:cs typeface="+mn-cs"/>
              </a:rPr>
              <a:t>SW Conceptual framework underlying program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6B7AA-6ACF-4383-9791-3FB71CF4DCA7}"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65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b="1" i="0" u="none" strike="noStrike" dirty="0">
                <a:solidFill>
                  <a:srgbClr val="000000"/>
                </a:solidFill>
                <a:effectLst/>
                <a:latin typeface="Helvetica" pitchFamily="2" charset="0"/>
              </a:rPr>
              <a:t>2:14; 10 minutes total for all slides on FBP</a:t>
            </a:r>
          </a:p>
          <a:p>
            <a:pPr lvl="0"/>
            <a:endParaRPr lang="en-US" sz="1200" kern="1200" baseline="0" dirty="0">
              <a:solidFill>
                <a:schemeClr val="tx1"/>
              </a:solidFill>
              <a:effectLst/>
              <a:latin typeface="Times New Roman" pitchFamily="18" charset="0"/>
              <a:ea typeface="+mn-ea"/>
              <a:cs typeface="+mn-cs"/>
            </a:endParaRPr>
          </a:p>
          <a:p>
            <a:pPr lvl="0"/>
            <a:endParaRPr lang="en-US" sz="1200" kern="1200" baseline="0" dirty="0">
              <a:solidFill>
                <a:schemeClr val="tx1"/>
              </a:solidFill>
              <a:effectLst/>
              <a:latin typeface="Times New Roman" pitchFamily="18" charset="0"/>
              <a:ea typeface="+mn-ea"/>
              <a:cs typeface="+mn-cs"/>
            </a:endParaRPr>
          </a:p>
          <a:p>
            <a:pPr lvl="0"/>
            <a:r>
              <a:rPr lang="en-US" sz="1200" kern="1200" baseline="0" dirty="0">
                <a:solidFill>
                  <a:schemeClr val="tx1"/>
                </a:solidFill>
                <a:effectLst/>
                <a:latin typeface="Times New Roman" pitchFamily="18" charset="0"/>
                <a:ea typeface="+mn-ea"/>
                <a:cs typeface="+mn-cs"/>
              </a:rPr>
              <a:t>SW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6B7AA-6ACF-4383-9791-3FB71CF4DCA7}"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430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b="1" i="0" u="none" strike="noStrike" dirty="0">
                <a:solidFill>
                  <a:srgbClr val="000000"/>
                </a:solidFill>
                <a:effectLst/>
                <a:latin typeface="Helvetica" pitchFamily="2" charset="0"/>
              </a:rPr>
              <a:t>2:14; 10 minutes total for all slides on FBP</a:t>
            </a:r>
          </a:p>
          <a:p>
            <a:pPr lvl="0"/>
            <a:endParaRPr lang="en-US" sz="1200" kern="1200" baseline="0" dirty="0">
              <a:solidFill>
                <a:schemeClr val="tx1"/>
              </a:solidFill>
              <a:effectLst/>
              <a:latin typeface="Times New Roman" pitchFamily="18" charset="0"/>
              <a:ea typeface="+mn-ea"/>
              <a:cs typeface="+mn-cs"/>
            </a:endParaRPr>
          </a:p>
          <a:p>
            <a:pPr lvl="0"/>
            <a:endParaRPr lang="en-US" sz="1200" kern="1200" baseline="0" dirty="0">
              <a:solidFill>
                <a:schemeClr val="tx1"/>
              </a:solidFill>
              <a:effectLst/>
              <a:latin typeface="Times New Roman" pitchFamily="18" charset="0"/>
              <a:ea typeface="+mn-ea"/>
              <a:cs typeface="+mn-cs"/>
            </a:endParaRPr>
          </a:p>
          <a:p>
            <a:pPr lvl="0"/>
            <a:r>
              <a:rPr lang="en-US" sz="1200" kern="1200" baseline="0" dirty="0">
                <a:solidFill>
                  <a:schemeClr val="tx1"/>
                </a:solidFill>
                <a:effectLst/>
                <a:latin typeface="Times New Roman" pitchFamily="18" charset="0"/>
                <a:ea typeface="+mn-ea"/>
                <a:cs typeface="+mn-cs"/>
              </a:rPr>
              <a:t>SW Before talk about evaluation – want you to think about two questions you would want to answer when evaluating a program like the </a:t>
            </a:r>
            <a:r>
              <a:rPr lang="en-US" sz="1200" kern="1200" baseline="0" dirty="0" err="1">
                <a:solidFill>
                  <a:schemeClr val="tx1"/>
                </a:solidFill>
                <a:effectLst/>
                <a:latin typeface="Times New Roman" pitchFamily="18" charset="0"/>
                <a:ea typeface="+mn-ea"/>
                <a:cs typeface="+mn-cs"/>
              </a:rPr>
              <a:t>FBp</a:t>
            </a:r>
            <a:endParaRPr lang="en-US" sz="1200" kern="1200" baseline="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6B7AA-6ACF-4383-9791-3FB71CF4DCA7}"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22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Helvetica" pitchFamily="2" charset="0"/>
              </a:rPr>
              <a:t>2:14; 10 minutes total for all slides on FBP</a:t>
            </a:r>
          </a:p>
          <a:p>
            <a:endParaRPr lang="en-US" sz="1200" b="1" kern="1200" dirty="0">
              <a:solidFill>
                <a:schemeClr val="tx1"/>
              </a:solidFill>
              <a:effectLst/>
              <a:latin typeface="Times New Roman" pitchFamily="18" charset="0"/>
              <a:ea typeface="+mn-ea"/>
              <a:cs typeface="+mn-cs"/>
            </a:endParaRPr>
          </a:p>
          <a:p>
            <a:endParaRPr lang="en-US" sz="1200" b="1" kern="1200" dirty="0">
              <a:solidFill>
                <a:schemeClr val="tx1"/>
              </a:solidFill>
              <a:effectLst/>
              <a:latin typeface="Times New Roman" pitchFamily="18" charset="0"/>
              <a:ea typeface="+mn-ea"/>
              <a:cs typeface="+mn-cs"/>
            </a:endParaRPr>
          </a:p>
          <a:p>
            <a:r>
              <a:rPr lang="en-US" sz="1200" b="1" kern="1200" dirty="0">
                <a:solidFill>
                  <a:schemeClr val="tx1"/>
                </a:solidFill>
                <a:effectLst/>
                <a:latin typeface="Times New Roman" pitchFamily="18" charset="0"/>
                <a:ea typeface="+mn-ea"/>
                <a:cs typeface="+mn-cs"/>
              </a:rPr>
              <a:t>SW Here are effects at 6 yr. and 15 yr. follow-ups – offspring were between 14 and 22 – 6 yr. and 23 to 31 – </a:t>
            </a:r>
            <a:r>
              <a:rPr lang="en-US" sz="1200" b="1" kern="1200">
                <a:solidFill>
                  <a:schemeClr val="tx1"/>
                </a:solidFill>
                <a:effectLst/>
                <a:latin typeface="Times New Roman" pitchFamily="18" charset="0"/>
                <a:ea typeface="+mn-ea"/>
                <a:cs typeface="+mn-cs"/>
              </a:rPr>
              <a:t>15 yr.</a:t>
            </a:r>
            <a:endParaRPr lang="en-US" sz="1200" b="1"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5E4C6B-E24B-4DA5-AF2B-9B1391278D1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80594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b="1" i="0" u="none" strike="noStrike" dirty="0">
                <a:solidFill>
                  <a:srgbClr val="000000"/>
                </a:solidFill>
                <a:effectLst/>
                <a:latin typeface="Helvetica" pitchFamily="2" charset="0"/>
              </a:rPr>
              <a:t>2:14; 10 minutes total for all slides on FBP</a:t>
            </a:r>
          </a:p>
          <a:p>
            <a:endParaRPr lang="en-US" dirty="0"/>
          </a:p>
          <a:p>
            <a:endParaRPr lang="en-US" dirty="0"/>
          </a:p>
          <a:p>
            <a:r>
              <a:rPr lang="en-US" dirty="0"/>
              <a:t>SW Effects for parents at 6 and 15 </a:t>
            </a:r>
            <a:r>
              <a:rPr lang="en-US" dirty="0" err="1"/>
              <a:t>yr</a:t>
            </a:r>
            <a:r>
              <a:rPr lang="en-US" dirty="0"/>
              <a:t> follow=ups</a:t>
            </a:r>
          </a:p>
          <a:p>
            <a:r>
              <a:rPr lang="en-US" dirty="0"/>
              <a:t>Incredibly gratifying – program led to long term improvements in multiple outcomes have important implications</a:t>
            </a:r>
            <a:r>
              <a:rPr lang="en-US" baseline="0" dirty="0"/>
              <a:t> for reducing the public health burden of parental death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72B298-CFD8-4166-8E32-77528758D4D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8426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b="1" i="0" u="none" strike="noStrike" dirty="0">
                <a:solidFill>
                  <a:srgbClr val="000000"/>
                </a:solidFill>
                <a:effectLst/>
                <a:latin typeface="Helvetica" pitchFamily="2" charset="0"/>
              </a:rPr>
              <a:t>2:14; 10 minutes total for all slides on FBP</a:t>
            </a:r>
          </a:p>
          <a:p>
            <a:pPr lvl="0"/>
            <a:endParaRPr lang="en-US" sz="1200" kern="1200" baseline="0" dirty="0">
              <a:solidFill>
                <a:schemeClr val="tx1"/>
              </a:solidFill>
              <a:effectLst/>
              <a:latin typeface="Times New Roman" pitchFamily="18" charset="0"/>
              <a:ea typeface="+mn-ea"/>
              <a:cs typeface="+mn-cs"/>
            </a:endParaRPr>
          </a:p>
          <a:p>
            <a:pPr lvl="0"/>
            <a:r>
              <a:rPr lang="en-US" sz="1200" kern="1200" baseline="0" dirty="0">
                <a:solidFill>
                  <a:schemeClr val="tx1"/>
                </a:solidFill>
                <a:effectLst/>
                <a:latin typeface="Times New Roman" pitchFamily="18" charset="0"/>
                <a:ea typeface="+mn-ea"/>
                <a:cs typeface="+mn-cs"/>
              </a:rPr>
              <a:t>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6B7AA-6ACF-4383-9791-3FB71CF4DCA7}"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31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Helvetica" pitchFamily="2" charset="0"/>
              </a:rPr>
              <a:t>2:24; 5 minutes</a:t>
            </a:r>
          </a:p>
          <a:p>
            <a:endParaRPr lang="en-US" b="1" i="0" u="none" strike="noStrike" dirty="0">
              <a:solidFill>
                <a:srgbClr val="000000"/>
              </a:solidFill>
              <a:effectLst/>
              <a:latin typeface="Helvetica" pitchFamily="2" charset="0"/>
            </a:endParaRPr>
          </a:p>
          <a:p>
            <a:r>
              <a:rPr lang="en-US" b="1" i="0" u="none" strike="noStrike" dirty="0">
                <a:solidFill>
                  <a:srgbClr val="000000"/>
                </a:solidFill>
                <a:effectLst/>
                <a:latin typeface="Helvetica" pitchFamily="2" charset="0"/>
              </a:rPr>
              <a:t>Nilofer:  </a:t>
            </a:r>
            <a:r>
              <a:rPr lang="en-US" b="0" i="0" u="none" strike="noStrike" dirty="0">
                <a:solidFill>
                  <a:srgbClr val="000000"/>
                </a:solidFill>
                <a:effectLst/>
                <a:latin typeface="Helvetica" pitchFamily="2" charset="0"/>
              </a:rPr>
              <a:t>Deborah, you are in New York, which was so deeply impacted during the pandemic you’ve seen programs have to adapt to meet the sudden upsurge in need.  Tell us more about how they’ve responded and what we can learn from them.  </a:t>
            </a:r>
            <a:endParaRPr lang="en-US" b="1" i="0" u="none" strike="noStrike" dirty="0">
              <a:solidFill>
                <a:srgbClr val="000000"/>
              </a:solidFill>
              <a:effectLst/>
              <a:latin typeface="Helvetica" pitchFamily="2" charset="0"/>
            </a:endParaRPr>
          </a:p>
          <a:p>
            <a:endParaRPr lang="en-US" b="0" i="0" u="none" strike="noStrike"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 pitchFamily="2" charset="0"/>
              </a:rPr>
              <a:t>Deborah: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rPr>
              <a:t>Survey of five grief and </a:t>
            </a:r>
            <a:r>
              <a:rPr lang="en-US" sz="1200" dirty="0" err="1">
                <a:solidFill>
                  <a:srgbClr val="FFFFFF"/>
                </a:solidFill>
              </a:rPr>
              <a:t>kincare</a:t>
            </a:r>
            <a:r>
              <a:rPr lang="en-US" sz="1200" dirty="0">
                <a:solidFill>
                  <a:srgbClr val="FFFFFF"/>
                </a:solidFill>
              </a:rPr>
              <a:t> programs. Impressive and creative shifts and pivots. Tremendous increase of support in many meaningful ways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65D9D-B1E1-4181-8A29-3075557C10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603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Helvetica" pitchFamily="2" charset="0"/>
              </a:rPr>
              <a:t>2:29; 4 minutes</a:t>
            </a:r>
          </a:p>
          <a:p>
            <a:endParaRPr lang="en-US" b="1" i="0" u="none" strike="noStrike" dirty="0">
              <a:solidFill>
                <a:srgbClr val="000000"/>
              </a:solidFill>
              <a:effectLst/>
              <a:latin typeface="Helvetica"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65D9D-B1E1-4181-8A29-3075557C10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214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Helvetica" pitchFamily="2" charset="0"/>
              </a:rPr>
              <a:t>2:33; 4 minutes</a:t>
            </a:r>
          </a:p>
          <a:p>
            <a:endParaRPr lang="en-US" dirty="0"/>
          </a:p>
        </p:txBody>
      </p:sp>
      <p:sp>
        <p:nvSpPr>
          <p:cNvPr id="4" name="Slide Number Placeholder 3"/>
          <p:cNvSpPr>
            <a:spLocks noGrp="1"/>
          </p:cNvSpPr>
          <p:nvPr>
            <p:ph type="sldNum" sz="quarter" idx="5"/>
          </p:nvPr>
        </p:nvSpPr>
        <p:spPr/>
        <p:txBody>
          <a:bodyPr/>
          <a:lstStyle/>
          <a:p>
            <a:fld id="{07565D9D-B1E1-4181-8A29-3075557C1069}" type="slidenum">
              <a:rPr lang="en-US" smtClean="0"/>
              <a:t>18</a:t>
            </a:fld>
            <a:endParaRPr lang="en-US"/>
          </a:p>
        </p:txBody>
      </p:sp>
    </p:spTree>
    <p:extLst>
      <p:ext uri="{BB962C8B-B14F-4D97-AF65-F5344CB8AC3E}">
        <p14:creationId xmlns:p14="http://schemas.microsoft.com/office/powerpoint/2010/main" val="381517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2:40; 20 minutes</a:t>
            </a:r>
          </a:p>
        </p:txBody>
      </p:sp>
      <p:sp>
        <p:nvSpPr>
          <p:cNvPr id="4" name="Slide Number Placeholder 3"/>
          <p:cNvSpPr>
            <a:spLocks noGrp="1"/>
          </p:cNvSpPr>
          <p:nvPr>
            <p:ph type="sldNum" sz="quarter" idx="5"/>
          </p:nvPr>
        </p:nvSpPr>
        <p:spPr/>
        <p:txBody>
          <a:bodyPr/>
          <a:lstStyle/>
          <a:p>
            <a:fld id="{07565D9D-B1E1-4181-8A29-3075557C1069}" type="slidenum">
              <a:rPr lang="en-US" smtClean="0"/>
              <a:t>19</a:t>
            </a:fld>
            <a:endParaRPr lang="en-US"/>
          </a:p>
        </p:txBody>
      </p:sp>
    </p:spTree>
    <p:extLst>
      <p:ext uri="{BB962C8B-B14F-4D97-AF65-F5344CB8AC3E}">
        <p14:creationId xmlns:p14="http://schemas.microsoft.com/office/powerpoint/2010/main" val="234840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 :30 sec</a:t>
            </a:r>
          </a:p>
          <a:p>
            <a:endParaRPr lang="en-US" dirty="0"/>
          </a:p>
          <a:p>
            <a:r>
              <a:rPr lang="en-US" dirty="0"/>
              <a:t>Welcome &amp; Airplane Check</a:t>
            </a:r>
          </a:p>
        </p:txBody>
      </p:sp>
      <p:sp>
        <p:nvSpPr>
          <p:cNvPr id="4" name="Slide Number Placeholder 3"/>
          <p:cNvSpPr>
            <a:spLocks noGrp="1"/>
          </p:cNvSpPr>
          <p:nvPr>
            <p:ph type="sldNum" sz="quarter" idx="5"/>
          </p:nvPr>
        </p:nvSpPr>
        <p:spPr/>
        <p:txBody>
          <a:bodyPr/>
          <a:lstStyle/>
          <a:p>
            <a:fld id="{07565D9D-B1E1-4181-8A29-3075557C1069}" type="slidenum">
              <a:rPr lang="en-US" smtClean="0"/>
              <a:t>2</a:t>
            </a:fld>
            <a:endParaRPr lang="en-US"/>
          </a:p>
        </p:txBody>
      </p:sp>
    </p:spTree>
    <p:extLst>
      <p:ext uri="{BB962C8B-B14F-4D97-AF65-F5344CB8AC3E}">
        <p14:creationId xmlns:p14="http://schemas.microsoft.com/office/powerpoint/2010/main" val="397959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2:00:30; .30</a:t>
            </a:r>
          </a:p>
          <a:p>
            <a:r>
              <a:rPr lang="en-US" dirty="0"/>
              <a:t>Nilofer introduces panelists and asks audience grounding question</a:t>
            </a:r>
          </a:p>
          <a:p>
            <a:endParaRPr lang="en-US" dirty="0"/>
          </a:p>
          <a:p>
            <a:r>
              <a:rPr lang="en-US" b="1" dirty="0"/>
              <a:t>Audience Questions:</a:t>
            </a:r>
            <a:endParaRPr lang="en-US" b="0" dirty="0"/>
          </a:p>
          <a:p>
            <a:endParaRPr lang="en-US" b="1" dirty="0"/>
          </a:p>
        </p:txBody>
      </p:sp>
      <p:sp>
        <p:nvSpPr>
          <p:cNvPr id="4" name="Slide Number Placeholder 3"/>
          <p:cNvSpPr>
            <a:spLocks noGrp="1"/>
          </p:cNvSpPr>
          <p:nvPr>
            <p:ph type="sldNum" sz="quarter" idx="5"/>
          </p:nvPr>
        </p:nvSpPr>
        <p:spPr/>
        <p:txBody>
          <a:bodyPr/>
          <a:lstStyle/>
          <a:p>
            <a:fld id="{07565D9D-B1E1-4181-8A29-3075557C1069}" type="slidenum">
              <a:rPr lang="en-US" smtClean="0"/>
              <a:t>3</a:t>
            </a:fld>
            <a:endParaRPr lang="en-US"/>
          </a:p>
        </p:txBody>
      </p:sp>
    </p:spTree>
    <p:extLst>
      <p:ext uri="{BB962C8B-B14F-4D97-AF65-F5344CB8AC3E}">
        <p14:creationId xmlns:p14="http://schemas.microsoft.com/office/powerpoint/2010/main" val="74992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Helvetica" pitchFamily="2" charset="0"/>
              </a:rPr>
              <a:t>2:01; 4 minutes</a:t>
            </a:r>
          </a:p>
          <a:p>
            <a:endParaRPr lang="en-US" b="1" i="0" u="none" strike="noStrike" dirty="0">
              <a:solidFill>
                <a:srgbClr val="000000"/>
              </a:solidFill>
              <a:effectLst/>
              <a:latin typeface="Helvetica" pitchFamily="2" charset="0"/>
            </a:endParaRPr>
          </a:p>
          <a:p>
            <a:r>
              <a:rPr lang="en-US" b="1" i="0" u="none" strike="noStrike" dirty="0">
                <a:solidFill>
                  <a:srgbClr val="000000"/>
                </a:solidFill>
                <a:effectLst/>
                <a:latin typeface="Helvetica" pitchFamily="2" charset="0"/>
              </a:rPr>
              <a:t>Nilofer:  </a:t>
            </a:r>
            <a:r>
              <a:rPr lang="en-US" b="0" i="0" u="none" strike="noStrike" dirty="0">
                <a:solidFill>
                  <a:srgbClr val="000000"/>
                </a:solidFill>
                <a:effectLst/>
                <a:latin typeface="Helvetica" pitchFamily="2" charset="0"/>
              </a:rPr>
              <a:t>Let’s start with some context.  Help us understand how losing a primary caregiver can negatively impact children.</a:t>
            </a:r>
          </a:p>
          <a:p>
            <a:endParaRPr lang="en-US" b="0" i="0" u="none" strike="noStrike" dirty="0">
              <a:solidFill>
                <a:srgbClr val="000000"/>
              </a:solidFill>
              <a:effectLst/>
              <a:latin typeface="Helvetica" pitchFamily="2" charset="0"/>
            </a:endParaRPr>
          </a:p>
          <a:p>
            <a:r>
              <a:rPr lang="en-US" b="0" i="0" u="none" strike="noStrike" dirty="0">
                <a:solidFill>
                  <a:srgbClr val="000000"/>
                </a:solidFill>
                <a:effectLst/>
                <a:latin typeface="Helvetica" pitchFamily="2" charset="0"/>
              </a:rPr>
              <a:t>Irwin:  (2 min). Research on long-term impacts</a:t>
            </a:r>
          </a:p>
          <a:p>
            <a:endParaRPr lang="en-US" b="0" i="0" u="none" strike="noStrike" dirty="0">
              <a:solidFill>
                <a:srgbClr val="000000"/>
              </a:solidFill>
              <a:effectLst/>
              <a:latin typeface="Helvetica" pitchFamily="2" charset="0"/>
            </a:endParaRPr>
          </a:p>
          <a:p>
            <a:r>
              <a:rPr lang="en-US" b="0" i="0" u="none" strike="noStrike" dirty="0">
                <a:solidFill>
                  <a:srgbClr val="000000"/>
                </a:solidFill>
                <a:effectLst/>
                <a:latin typeface="Helvetica" pitchFamily="2" charset="0"/>
              </a:rPr>
              <a:t>Deborah:  (2 min). </a:t>
            </a:r>
            <a:endParaRPr lang="en-US" dirty="0"/>
          </a:p>
        </p:txBody>
      </p:sp>
      <p:sp>
        <p:nvSpPr>
          <p:cNvPr id="4" name="Slide Number Placeholder 3"/>
          <p:cNvSpPr>
            <a:spLocks noGrp="1"/>
          </p:cNvSpPr>
          <p:nvPr>
            <p:ph type="sldNum" sz="quarter" idx="5"/>
          </p:nvPr>
        </p:nvSpPr>
        <p:spPr/>
        <p:txBody>
          <a:bodyPr/>
          <a:lstStyle/>
          <a:p>
            <a:fld id="{07565D9D-B1E1-4181-8A29-3075557C1069}" type="slidenum">
              <a:rPr lang="en-US" smtClean="0"/>
              <a:t>4</a:t>
            </a:fld>
            <a:endParaRPr lang="en-US"/>
          </a:p>
        </p:txBody>
      </p:sp>
    </p:spTree>
    <p:extLst>
      <p:ext uri="{BB962C8B-B14F-4D97-AF65-F5344CB8AC3E}">
        <p14:creationId xmlns:p14="http://schemas.microsoft.com/office/powerpoint/2010/main" val="6602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Helvetica" pitchFamily="2" charset="0"/>
              </a:rPr>
              <a:t>2:05; 3 minutes</a:t>
            </a:r>
          </a:p>
          <a:p>
            <a:endParaRPr lang="en-US" b="1" i="0" u="none" strike="noStrike" dirty="0">
              <a:solidFill>
                <a:srgbClr val="000000"/>
              </a:solidFill>
              <a:effectLst/>
              <a:latin typeface="Helvetica" pitchFamily="2" charset="0"/>
            </a:endParaRPr>
          </a:p>
          <a:p>
            <a:r>
              <a:rPr lang="en-US" b="1" i="0" u="none" strike="noStrike" dirty="0">
                <a:solidFill>
                  <a:srgbClr val="000000"/>
                </a:solidFill>
                <a:effectLst/>
                <a:latin typeface="Helvetica" pitchFamily="2" charset="0"/>
              </a:rPr>
              <a:t>Nilofer:  </a:t>
            </a:r>
            <a:r>
              <a:rPr lang="en-US" b="0" i="0" u="none" strike="noStrike" dirty="0">
                <a:solidFill>
                  <a:srgbClr val="000000"/>
                </a:solidFill>
                <a:effectLst/>
                <a:latin typeface="Helvetica" pitchFamily="2" charset="0"/>
              </a:rPr>
              <a:t>Deborah, as a clinician I’d love for you to talk more about what grief, loss, and disruption look like when experienced by children.  </a:t>
            </a:r>
            <a:endParaRPr lang="en-US" b="1" i="0" u="none" strike="noStrike" dirty="0">
              <a:solidFill>
                <a:srgbClr val="000000"/>
              </a:solidFill>
              <a:effectLst/>
              <a:latin typeface="Helvetica" pitchFamily="2" charset="0"/>
            </a:endParaRPr>
          </a:p>
          <a:p>
            <a:endParaRPr lang="en-US" b="0" i="0" u="none" strike="noStrike" dirty="0">
              <a:solidFill>
                <a:srgbClr val="000000"/>
              </a:solidFill>
              <a:effectLst/>
              <a:latin typeface="Helvetica" pitchFamily="2" charset="0"/>
            </a:endParaRPr>
          </a:p>
          <a:p>
            <a:r>
              <a:rPr lang="en-US" b="0" i="0" u="none" strike="noStrike" dirty="0">
                <a:solidFill>
                  <a:srgbClr val="000000"/>
                </a:solidFill>
                <a:effectLst/>
                <a:latin typeface="Helvetica" pitchFamily="2" charset="0"/>
              </a:rPr>
              <a:t>Deborah:  (2 min). </a:t>
            </a:r>
          </a:p>
          <a:p>
            <a:endParaRPr lang="en-US" b="0" i="0" u="none" strike="noStrike" dirty="0">
              <a:solidFill>
                <a:srgbClr val="000000"/>
              </a:solidFill>
              <a:effectLst/>
              <a:latin typeface="Helvetica" pitchFamily="2" charset="0"/>
            </a:endParaRPr>
          </a:p>
          <a:p>
            <a:r>
              <a:rPr lang="en-US" b="0" i="0" u="none" strike="noStrike" dirty="0">
                <a:solidFill>
                  <a:srgbClr val="000000"/>
                </a:solidFill>
                <a:effectLst/>
                <a:latin typeface="Helvetica" pitchFamily="2" charset="0"/>
              </a:rPr>
              <a:t>Irwin:  (1 min).</a:t>
            </a:r>
            <a:endParaRPr lang="en-US" dirty="0"/>
          </a:p>
        </p:txBody>
      </p:sp>
      <p:sp>
        <p:nvSpPr>
          <p:cNvPr id="4" name="Slide Number Placeholder 3"/>
          <p:cNvSpPr>
            <a:spLocks noGrp="1"/>
          </p:cNvSpPr>
          <p:nvPr>
            <p:ph type="sldNum" sz="quarter" idx="5"/>
          </p:nvPr>
        </p:nvSpPr>
        <p:spPr/>
        <p:txBody>
          <a:bodyPr/>
          <a:lstStyle/>
          <a:p>
            <a:fld id="{07565D9D-B1E1-4181-8A29-3075557C1069}" type="slidenum">
              <a:rPr lang="en-US" smtClean="0"/>
              <a:t>5</a:t>
            </a:fld>
            <a:endParaRPr lang="en-US"/>
          </a:p>
        </p:txBody>
      </p:sp>
    </p:spTree>
    <p:extLst>
      <p:ext uri="{BB962C8B-B14F-4D97-AF65-F5344CB8AC3E}">
        <p14:creationId xmlns:p14="http://schemas.microsoft.com/office/powerpoint/2010/main" val="274547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Helvetica" pitchFamily="2" charset="0"/>
              </a:rPr>
              <a:t>2:08; 4 minutes</a:t>
            </a:r>
          </a:p>
          <a:p>
            <a:endParaRPr lang="en-US" b="1" i="0" u="none" strike="noStrike" dirty="0">
              <a:solidFill>
                <a:srgbClr val="000000"/>
              </a:solidFill>
              <a:effectLst/>
              <a:latin typeface="Helvetica" pitchFamily="2" charset="0"/>
            </a:endParaRPr>
          </a:p>
          <a:p>
            <a:r>
              <a:rPr lang="en-US" b="1" i="0" u="none" strike="noStrike" dirty="0">
                <a:solidFill>
                  <a:srgbClr val="000000"/>
                </a:solidFill>
                <a:effectLst/>
                <a:latin typeface="Helvetica" pitchFamily="2" charset="0"/>
              </a:rPr>
              <a:t>Nilofer:  </a:t>
            </a:r>
            <a:r>
              <a:rPr lang="en-US" b="0" i="0" u="none" strike="noStrike" dirty="0">
                <a:solidFill>
                  <a:srgbClr val="000000"/>
                </a:solidFill>
                <a:effectLst/>
                <a:latin typeface="Helvetica" pitchFamily="2" charset="0"/>
              </a:rPr>
              <a:t>You both work with a lot of kinship families I want you to talk briefly about what it looks like when both children and their caregivers are grieving.  </a:t>
            </a:r>
            <a:endParaRPr lang="en-US" b="1" i="0" u="none" strike="noStrike" dirty="0">
              <a:solidFill>
                <a:srgbClr val="000000"/>
              </a:solidFill>
              <a:effectLst/>
              <a:latin typeface="Helvetica" pitchFamily="2" charset="0"/>
            </a:endParaRPr>
          </a:p>
          <a:p>
            <a:endParaRPr lang="en-US" b="0" i="0" u="none" strike="noStrike" dirty="0">
              <a:solidFill>
                <a:srgbClr val="000000"/>
              </a:solidFill>
              <a:effectLst/>
              <a:latin typeface="Helvetica" pitchFamily="2" charset="0"/>
            </a:endParaRPr>
          </a:p>
          <a:p>
            <a:r>
              <a:rPr lang="en-US" b="0" i="0" u="none" strike="noStrike" dirty="0">
                <a:solidFill>
                  <a:srgbClr val="000000"/>
                </a:solidFill>
                <a:effectLst/>
                <a:latin typeface="Helvetica" pitchFamily="2" charset="0"/>
              </a:rPr>
              <a:t>Irwin:  (2 min).</a:t>
            </a:r>
          </a:p>
          <a:p>
            <a:endParaRPr lang="en-US" b="0" i="0" u="none" strike="noStrike" dirty="0">
              <a:solidFill>
                <a:srgbClr val="000000"/>
              </a:solidFill>
              <a:effectLst/>
              <a:latin typeface="Helvetica" pitchFamily="2" charset="0"/>
            </a:endParaRPr>
          </a:p>
          <a:p>
            <a:r>
              <a:rPr lang="en-US" b="0" i="0" u="none" strike="noStrike" dirty="0">
                <a:solidFill>
                  <a:srgbClr val="000000"/>
                </a:solidFill>
                <a:effectLst/>
                <a:latin typeface="Helvetica" pitchFamily="2" charset="0"/>
              </a:rPr>
              <a:t>Deborah (2 min)</a:t>
            </a:r>
            <a:endParaRPr lang="en-US" dirty="0"/>
          </a:p>
        </p:txBody>
      </p:sp>
      <p:sp>
        <p:nvSpPr>
          <p:cNvPr id="4" name="Slide Number Placeholder 3"/>
          <p:cNvSpPr>
            <a:spLocks noGrp="1"/>
          </p:cNvSpPr>
          <p:nvPr>
            <p:ph type="sldNum" sz="quarter" idx="5"/>
          </p:nvPr>
        </p:nvSpPr>
        <p:spPr/>
        <p:txBody>
          <a:bodyPr/>
          <a:lstStyle/>
          <a:p>
            <a:fld id="{07565D9D-B1E1-4181-8A29-3075557C1069}" type="slidenum">
              <a:rPr lang="en-US" smtClean="0"/>
              <a:t>6</a:t>
            </a:fld>
            <a:endParaRPr lang="en-US"/>
          </a:p>
        </p:txBody>
      </p:sp>
    </p:spTree>
    <p:extLst>
      <p:ext uri="{BB962C8B-B14F-4D97-AF65-F5344CB8AC3E}">
        <p14:creationId xmlns:p14="http://schemas.microsoft.com/office/powerpoint/2010/main" val="25116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Helvetica" pitchFamily="2" charset="0"/>
              </a:rPr>
              <a:t>2:12; 2 minutes</a:t>
            </a:r>
          </a:p>
          <a:p>
            <a:endParaRPr lang="en-US" b="1" i="0" u="none" strike="noStrike" dirty="0">
              <a:solidFill>
                <a:srgbClr val="000000"/>
              </a:solidFill>
              <a:effectLst/>
              <a:latin typeface="Helvetica" pitchFamily="2" charset="0"/>
            </a:endParaRPr>
          </a:p>
          <a:p>
            <a:r>
              <a:rPr lang="en-US" b="1" i="0" u="none" strike="noStrike" dirty="0">
                <a:solidFill>
                  <a:srgbClr val="000000"/>
                </a:solidFill>
                <a:effectLst/>
                <a:latin typeface="Helvetica" pitchFamily="2" charset="0"/>
              </a:rPr>
              <a:t>Nilofer:  </a:t>
            </a:r>
            <a:r>
              <a:rPr lang="en-US" b="0" i="0" u="none" strike="noStrike" dirty="0">
                <a:solidFill>
                  <a:srgbClr val="000000"/>
                </a:solidFill>
                <a:effectLst/>
                <a:latin typeface="Helvetica" pitchFamily="2" charset="0"/>
              </a:rPr>
              <a:t>Grief and loss have always been important issues for those working in child welfare to address.  Why are we especially concerned with making sure that we have adequate supports in place right now?</a:t>
            </a:r>
            <a:endParaRPr lang="en-US" b="1" i="0" u="none" strike="noStrike" dirty="0">
              <a:solidFill>
                <a:srgbClr val="000000"/>
              </a:solidFill>
              <a:effectLst/>
              <a:latin typeface="Helvetica" pitchFamily="2" charset="0"/>
            </a:endParaRPr>
          </a:p>
          <a:p>
            <a:endParaRPr lang="en-US" b="0" i="0" u="none" strike="noStrike" dirty="0">
              <a:solidFill>
                <a:srgbClr val="000000"/>
              </a:solidFill>
              <a:effectLst/>
              <a:latin typeface="Helvetica" pitchFamily="2" charset="0"/>
            </a:endParaRPr>
          </a:p>
          <a:p>
            <a:r>
              <a:rPr lang="en-US" b="0" i="0" u="none" strike="noStrike" dirty="0">
                <a:solidFill>
                  <a:srgbClr val="000000"/>
                </a:solidFill>
                <a:effectLst/>
                <a:latin typeface="Helvetica" pitchFamily="2" charset="0"/>
              </a:rPr>
              <a:t>Deborah (2 min)</a:t>
            </a:r>
            <a:endParaRPr lang="en-US" dirty="0"/>
          </a:p>
        </p:txBody>
      </p:sp>
      <p:sp>
        <p:nvSpPr>
          <p:cNvPr id="4" name="Slide Number Placeholder 3"/>
          <p:cNvSpPr>
            <a:spLocks noGrp="1"/>
          </p:cNvSpPr>
          <p:nvPr>
            <p:ph type="sldNum" sz="quarter" idx="5"/>
          </p:nvPr>
        </p:nvSpPr>
        <p:spPr/>
        <p:txBody>
          <a:bodyPr/>
          <a:lstStyle/>
          <a:p>
            <a:fld id="{07565D9D-B1E1-4181-8A29-3075557C1069}" type="slidenum">
              <a:rPr lang="en-US" smtClean="0"/>
              <a:t>7</a:t>
            </a:fld>
            <a:endParaRPr lang="en-US"/>
          </a:p>
        </p:txBody>
      </p:sp>
    </p:spTree>
    <p:extLst>
      <p:ext uri="{BB962C8B-B14F-4D97-AF65-F5344CB8AC3E}">
        <p14:creationId xmlns:p14="http://schemas.microsoft.com/office/powerpoint/2010/main" val="87205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Helvetica" pitchFamily="2" charset="0"/>
              </a:rPr>
              <a:t>2:14; 10 minutes total for all slides on FBP</a:t>
            </a:r>
          </a:p>
          <a:p>
            <a:endParaRPr lang="en-US" b="1" i="0" u="none" strike="noStrike" dirty="0">
              <a:solidFill>
                <a:srgbClr val="000000"/>
              </a:solidFill>
              <a:effectLst/>
              <a:latin typeface="Helvetica" pitchFamily="2" charset="0"/>
            </a:endParaRPr>
          </a:p>
          <a:p>
            <a:r>
              <a:rPr lang="en-US" b="1" i="0" u="none" strike="noStrike" dirty="0">
                <a:solidFill>
                  <a:srgbClr val="000000"/>
                </a:solidFill>
                <a:effectLst/>
                <a:latin typeface="Helvetica" pitchFamily="2" charset="0"/>
              </a:rPr>
              <a:t>Nilofer:  </a:t>
            </a:r>
            <a:r>
              <a:rPr lang="en-US" b="0" i="0" u="none" strike="noStrike" dirty="0">
                <a:solidFill>
                  <a:srgbClr val="000000"/>
                </a:solidFill>
                <a:effectLst/>
                <a:latin typeface="Helvetica" pitchFamily="2" charset="0"/>
              </a:rPr>
              <a:t>One of the reasons I’m excited to talk with you both is that you both have deep experience as clinicians and program designers in helping bereaved children and their caregivers heal.  Dr. Sandler, your program, has been operating for over 30 years and has been able to demonstrate positive impacts.  I want you to tell us about it.  </a:t>
            </a:r>
          </a:p>
          <a:p>
            <a:endParaRPr lang="en-US" b="0" i="0" u="none" strike="noStrike" dirty="0">
              <a:solidFill>
                <a:srgbClr val="000000"/>
              </a:solidFill>
              <a:effectLst/>
              <a:latin typeface="Helvetica" pitchFamily="2" charset="0"/>
            </a:endParaRPr>
          </a:p>
          <a:p>
            <a:r>
              <a:rPr lang="en-US" b="0" i="0" u="none" strike="noStrike" dirty="0">
                <a:solidFill>
                  <a:srgbClr val="000000"/>
                </a:solidFill>
                <a:effectLst/>
                <a:latin typeface="Helvetica" pitchFamily="2" charset="0"/>
              </a:rPr>
              <a:t>Before you start I want to invite those who are in our audience to use the chat box to share their own strategies and learning from their work on the ground.  </a:t>
            </a:r>
          </a:p>
        </p:txBody>
      </p:sp>
      <p:sp>
        <p:nvSpPr>
          <p:cNvPr id="4" name="Slide Number Placeholder 3"/>
          <p:cNvSpPr>
            <a:spLocks noGrp="1"/>
          </p:cNvSpPr>
          <p:nvPr>
            <p:ph type="sldNum" sz="quarter" idx="5"/>
          </p:nvPr>
        </p:nvSpPr>
        <p:spPr/>
        <p:txBody>
          <a:bodyPr/>
          <a:lstStyle/>
          <a:p>
            <a:fld id="{07565D9D-B1E1-4181-8A29-3075557C1069}" type="slidenum">
              <a:rPr lang="en-US" smtClean="0"/>
              <a:t>8</a:t>
            </a:fld>
            <a:endParaRPr lang="en-US"/>
          </a:p>
        </p:txBody>
      </p:sp>
    </p:spTree>
    <p:extLst>
      <p:ext uri="{BB962C8B-B14F-4D97-AF65-F5344CB8AC3E}">
        <p14:creationId xmlns:p14="http://schemas.microsoft.com/office/powerpoint/2010/main" val="23025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b="1" i="0" u="none" strike="noStrike" dirty="0">
                <a:solidFill>
                  <a:srgbClr val="000000"/>
                </a:solidFill>
                <a:effectLst/>
                <a:latin typeface="Helvetica" pitchFamily="2" charset="0"/>
              </a:rPr>
              <a:t>2:14; 10 minutes total for all slides on FBP</a:t>
            </a:r>
          </a:p>
          <a:p>
            <a:pPr>
              <a:spcAft>
                <a:spcPts val="0"/>
              </a:spcAft>
            </a:pPr>
            <a:endParaRPr lang="en-US" b="1" kern="1200" dirty="0">
              <a:solidFill>
                <a:srgbClr val="000000"/>
              </a:solidFill>
              <a:effectLst/>
              <a:latin typeface="Cambria"/>
              <a:cs typeface="Times New Roman"/>
            </a:endParaRPr>
          </a:p>
          <a:p>
            <a:pPr>
              <a:spcAft>
                <a:spcPts val="0"/>
              </a:spcAft>
            </a:pPr>
            <a:endParaRPr lang="en-US" b="1" kern="1200" dirty="0">
              <a:solidFill>
                <a:srgbClr val="000000"/>
              </a:solidFill>
              <a:effectLst/>
              <a:latin typeface="Cambria"/>
              <a:cs typeface="Times New Roman"/>
            </a:endParaRPr>
          </a:p>
          <a:p>
            <a:pPr>
              <a:spcAft>
                <a:spcPts val="0"/>
              </a:spcAft>
            </a:pPr>
            <a:r>
              <a:rPr lang="en-US" b="1" kern="1200" dirty="0">
                <a:solidFill>
                  <a:srgbClr val="000000"/>
                </a:solidFill>
                <a:effectLst/>
                <a:latin typeface="Cambria"/>
                <a:cs typeface="Times New Roman"/>
              </a:rPr>
              <a:t>SW Dual</a:t>
            </a:r>
            <a:r>
              <a:rPr lang="en-US" b="1" kern="1200" baseline="0" dirty="0">
                <a:solidFill>
                  <a:srgbClr val="000000"/>
                </a:solidFill>
                <a:effectLst/>
                <a:latin typeface="Cambria"/>
                <a:cs typeface="Times New Roman"/>
              </a:rPr>
              <a:t> component program – </a:t>
            </a:r>
            <a:r>
              <a:rPr lang="en-US" b="1" kern="1200" baseline="0" dirty="0" err="1">
                <a:solidFill>
                  <a:srgbClr val="000000"/>
                </a:solidFill>
                <a:effectLst/>
                <a:latin typeface="Cambria"/>
                <a:cs typeface="Times New Roman"/>
              </a:rPr>
              <a:t>parent,child,adolescent</a:t>
            </a:r>
            <a:r>
              <a:rPr lang="en-US" b="1" kern="1200" baseline="0" dirty="0">
                <a:solidFill>
                  <a:srgbClr val="000000"/>
                </a:solidFill>
                <a:effectLst/>
                <a:latin typeface="Cambria"/>
                <a:cs typeface="Times New Roman"/>
              </a:rPr>
              <a:t>. Used literature to identify resources that could include in program</a:t>
            </a:r>
            <a:endParaRPr lang="en-US" dirty="0">
              <a:effectLst/>
            </a:endParaRPr>
          </a:p>
          <a:p>
            <a:pPr>
              <a:spcAft>
                <a:spcPts val="0"/>
              </a:spcAft>
            </a:pPr>
            <a:r>
              <a:rPr lang="en-US" b="1" kern="1200" dirty="0">
                <a:solidFill>
                  <a:srgbClr val="000000"/>
                </a:solidFill>
                <a:effectLst/>
                <a:latin typeface="Cambria"/>
                <a:cs typeface="Times New Roman"/>
              </a:rPr>
              <a:t> </a:t>
            </a:r>
            <a:endParaRPr lang="en-US" dirty="0">
              <a:effectLst/>
            </a:endParaRPr>
          </a:p>
          <a:p>
            <a:pPr>
              <a:spcAft>
                <a:spcPts val="0"/>
              </a:spcAft>
            </a:pPr>
            <a:r>
              <a:rPr lang="en-US" b="1" kern="1200" dirty="0">
                <a:solidFill>
                  <a:srgbClr val="000000"/>
                </a:solidFill>
                <a:effectLst/>
                <a:latin typeface="Cambria"/>
                <a:cs typeface="Times New Roman"/>
              </a:rPr>
              <a:t>Activities</a:t>
            </a:r>
            <a:endParaRPr lang="en-US" dirty="0">
              <a:effectLst/>
            </a:endParaRPr>
          </a:p>
          <a:p>
            <a:pPr>
              <a:spcAft>
                <a:spcPts val="0"/>
              </a:spcAft>
            </a:pPr>
            <a:r>
              <a:rPr lang="en-US" kern="1200" dirty="0">
                <a:solidFill>
                  <a:srgbClr val="000000"/>
                </a:solidFill>
                <a:effectLst/>
                <a:latin typeface="Cambria"/>
                <a:cs typeface="Times New Roman"/>
              </a:rPr>
              <a:t> </a:t>
            </a:r>
            <a:endParaRPr lang="en-US" dirty="0">
              <a:effectLst/>
            </a:endParaRPr>
          </a:p>
          <a:p>
            <a:pPr>
              <a:spcAft>
                <a:spcPts val="0"/>
              </a:spcAft>
            </a:pPr>
            <a:r>
              <a:rPr lang="en-US" b="1" kern="1200" dirty="0">
                <a:solidFill>
                  <a:srgbClr val="000000"/>
                </a:solidFill>
                <a:effectLst/>
                <a:latin typeface="Cambria"/>
                <a:cs typeface="Times New Roman"/>
              </a:rPr>
              <a:t>Talking Points</a:t>
            </a:r>
            <a:endParaRPr lang="en-US" dirty="0">
              <a:effectLst/>
            </a:endParaRPr>
          </a:p>
          <a:p>
            <a:pPr marL="342900" marR="0" lvl="0" indent="-342900">
              <a:lnSpc>
                <a:spcPct val="107000"/>
              </a:lnSpc>
              <a:spcBef>
                <a:spcPts val="0"/>
              </a:spcBef>
              <a:spcAft>
                <a:spcPts val="0"/>
              </a:spcAft>
              <a:buFont typeface="Symbol"/>
              <a:buChar char=""/>
            </a:pPr>
            <a:r>
              <a:rPr lang="en-US" sz="1200" b="0" kern="1200" dirty="0">
                <a:effectLst/>
                <a:latin typeface="Cambria"/>
                <a:ea typeface="Calibri"/>
                <a:cs typeface="Times New Roman"/>
              </a:rPr>
              <a:t>An important part of healing involves taking action to accomplish these personal goals.  </a:t>
            </a:r>
            <a:endParaRPr lang="en-US" sz="1200" b="0" dirty="0">
              <a:effectLst/>
              <a:latin typeface="Calibri"/>
              <a:ea typeface="Calibri"/>
              <a:cs typeface="Times New Roman"/>
            </a:endParaRPr>
          </a:p>
          <a:p>
            <a:pPr marL="342900" marR="0" lvl="0" indent="-342900">
              <a:lnSpc>
                <a:spcPct val="107000"/>
              </a:lnSpc>
              <a:spcBef>
                <a:spcPts val="0"/>
              </a:spcBef>
              <a:spcAft>
                <a:spcPts val="0"/>
              </a:spcAft>
              <a:buFont typeface="Symbol"/>
              <a:buChar char=""/>
            </a:pPr>
            <a:r>
              <a:rPr lang="en-US" sz="1200" kern="1200" dirty="0">
                <a:effectLst/>
                <a:latin typeface="Cambria"/>
                <a:ea typeface="Calibri"/>
                <a:cs typeface="Times New Roman"/>
              </a:rPr>
              <a:t>Next group we’ll discuss how it went.</a:t>
            </a:r>
            <a:endParaRPr lang="en-US" sz="1200" dirty="0">
              <a:effectLst/>
              <a:latin typeface="Calibri"/>
              <a:ea typeface="Calibri"/>
              <a:cs typeface="Times New Roman"/>
            </a:endParaRPr>
          </a:p>
          <a:p>
            <a:pPr lvl="0"/>
            <a:endParaRPr lang="en-US" sz="1200" kern="1200" baseline="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6B7AA-6ACF-4383-9791-3FB71CF4DCA7}"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401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facebook.com/cblccacf" TargetMode="External"/><Relationship Id="rId7" Type="http://schemas.openxmlformats.org/officeDocument/2006/relationships/image" Target="../media/image7.jpeg"/><Relationship Id="rId2" Type="http://schemas.openxmlformats.org/officeDocument/2006/relationships/hyperlink" Target="https://cblcc.acf.hhs.gov/"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twitter.com/cblcc_acf" TargetMode="Externa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326293"/>
            <a:ext cx="12192000" cy="4390766"/>
          </a:xfrm>
          <a:prstGeom prst="rect">
            <a:avLst/>
          </a:prstGeom>
          <a:solidFill>
            <a:srgbClr val="E3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2503487"/>
            <a:ext cx="9144000" cy="1804902"/>
          </a:xfrm>
        </p:spPr>
        <p:txBody>
          <a:bodyPr anchor="b">
            <a:normAutofit/>
          </a:bodyPr>
          <a:lstStyle>
            <a:lvl1pPr algn="l">
              <a:defRPr sz="4800">
                <a:solidFill>
                  <a:schemeClr val="accent3">
                    <a:lumMod val="50000"/>
                  </a:schemeClr>
                </a:solidFill>
                <a:latin typeface="Raleway SemiBold" panose="020B0703030101060003" pitchFamily="34" charset="0"/>
              </a:defRPr>
            </a:lvl1pPr>
          </a:lstStyle>
          <a:p>
            <a:r>
              <a:rPr lang="en-US" dirty="0"/>
              <a:t>Click to edit Master title style</a:t>
            </a:r>
          </a:p>
        </p:txBody>
      </p:sp>
      <p:sp>
        <p:nvSpPr>
          <p:cNvPr id="3" name="Subtitle 2"/>
          <p:cNvSpPr>
            <a:spLocks noGrp="1"/>
          </p:cNvSpPr>
          <p:nvPr>
            <p:ph type="subTitle" idx="1"/>
          </p:nvPr>
        </p:nvSpPr>
        <p:spPr>
          <a:xfrm>
            <a:off x="1524000" y="4506100"/>
            <a:ext cx="9144000" cy="751703"/>
          </a:xfrm>
        </p:spPr>
        <p:txBody>
          <a:bodyPr/>
          <a:lstStyle>
            <a:lvl1pPr marL="0" indent="0" algn="l">
              <a:buNone/>
              <a:defRPr sz="2400">
                <a:solidFill>
                  <a:schemeClr val="accent3">
                    <a:lumMod val="75000"/>
                  </a:schemeClr>
                </a:solidFill>
                <a:latin typeface="Raleway SemiBold" panose="020B0703030101060003"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8" name="Oval 7"/>
          <p:cNvSpPr/>
          <p:nvPr userDrawn="1"/>
        </p:nvSpPr>
        <p:spPr>
          <a:xfrm>
            <a:off x="9111051" y="106281"/>
            <a:ext cx="2199503" cy="21995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rcRect l="28713" r="28713"/>
          <a:stretch/>
        </p:blipFill>
        <p:spPr>
          <a:xfrm>
            <a:off x="9314160" y="430278"/>
            <a:ext cx="1793280" cy="1792029"/>
          </a:xfrm>
          <a:prstGeom prst="ellipse">
            <a:avLst/>
          </a:prstGeom>
          <a:ln>
            <a:noFill/>
          </a:ln>
          <a:effectLst>
            <a:outerShdw blurRad="88900" dist="50800" dir="2400000" algn="ctr" rotWithShape="0">
              <a:srgbClr val="000000">
                <a:alpha val="25000"/>
              </a:srgbClr>
            </a:outerShdw>
          </a:effectLst>
        </p:spPr>
      </p:pic>
      <p:sp>
        <p:nvSpPr>
          <p:cNvPr id="10" name="TextBox 9"/>
          <p:cNvSpPr txBox="1"/>
          <p:nvPr userDrawn="1"/>
        </p:nvSpPr>
        <p:spPr>
          <a:xfrm>
            <a:off x="1524000" y="864631"/>
            <a:ext cx="4143632" cy="461665"/>
          </a:xfrm>
          <a:prstGeom prst="rect">
            <a:avLst/>
          </a:prstGeom>
          <a:noFill/>
        </p:spPr>
        <p:txBody>
          <a:bodyPr wrap="square" rtlCol="0">
            <a:spAutoFit/>
          </a:bodyPr>
          <a:lstStyle/>
          <a:p>
            <a:r>
              <a:rPr lang="en-US" sz="2400" cap="all" baseline="0" dirty="0">
                <a:solidFill>
                  <a:schemeClr val="accent3">
                    <a:lumMod val="75000"/>
                  </a:schemeClr>
                </a:solidFill>
                <a:latin typeface="Raleway Light" panose="020B0403030101060003" pitchFamily="34" charset="0"/>
              </a:rPr>
              <a:t>Digital Dialogue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6038333"/>
            <a:ext cx="1597051" cy="547906"/>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8987" y="6003524"/>
            <a:ext cx="586055" cy="614014"/>
          </a:xfrm>
          <a:prstGeom prst="rect">
            <a:avLst/>
          </a:prstGeom>
        </p:spPr>
      </p:pic>
    </p:spTree>
    <p:extLst>
      <p:ext uri="{BB962C8B-B14F-4D97-AF65-F5344CB8AC3E}">
        <p14:creationId xmlns:p14="http://schemas.microsoft.com/office/powerpoint/2010/main" val="250957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5455" r="988" b="10889"/>
          <a:stretch/>
        </p:blipFill>
        <p:spPr>
          <a:xfrm>
            <a:off x="0" y="0"/>
            <a:ext cx="12219709" cy="6882938"/>
          </a:xfrm>
          <a:prstGeom prst="rect">
            <a:avLst/>
          </a:prstGeom>
        </p:spPr>
      </p:pic>
      <p:sp>
        <p:nvSpPr>
          <p:cNvPr id="6" name="Rectangle 5"/>
          <p:cNvSpPr/>
          <p:nvPr userDrawn="1"/>
        </p:nvSpPr>
        <p:spPr>
          <a:xfrm>
            <a:off x="6716684" y="3408217"/>
            <a:ext cx="5503025" cy="3474721"/>
          </a:xfrm>
          <a:prstGeom prst="rect">
            <a:avLst/>
          </a:prstGeom>
          <a:solidFill>
            <a:srgbClr val="E3F4F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14705" y="3873868"/>
            <a:ext cx="3906982" cy="830997"/>
          </a:xfrm>
          <a:prstGeom prst="rect">
            <a:avLst/>
          </a:prstGeom>
          <a:noFill/>
        </p:spPr>
        <p:txBody>
          <a:bodyPr wrap="square" rtlCol="0">
            <a:spAutoFit/>
          </a:bodyPr>
          <a:lstStyle/>
          <a:p>
            <a:pPr algn="ctr"/>
            <a:r>
              <a:rPr lang="en-US" sz="4800" dirty="0">
                <a:solidFill>
                  <a:schemeClr val="accent3">
                    <a:lumMod val="50000"/>
                  </a:schemeClr>
                </a:solidFill>
                <a:latin typeface="Raleway SemiBold" panose="020B0703030101060003" pitchFamily="34" charset="0"/>
              </a:rPr>
              <a:t>Discussion</a:t>
            </a:r>
          </a:p>
        </p:txBody>
      </p:sp>
      <p:sp>
        <p:nvSpPr>
          <p:cNvPr id="8" name="TextBox 7"/>
          <p:cNvSpPr txBox="1"/>
          <p:nvPr userDrawn="1"/>
        </p:nvSpPr>
        <p:spPr>
          <a:xfrm>
            <a:off x="7971905" y="4921134"/>
            <a:ext cx="2992582" cy="1200329"/>
          </a:xfrm>
          <a:prstGeom prst="rect">
            <a:avLst/>
          </a:prstGeom>
          <a:noFill/>
        </p:spPr>
        <p:txBody>
          <a:bodyPr wrap="square" rtlCol="0">
            <a:spAutoFit/>
          </a:bodyPr>
          <a:lstStyle/>
          <a:p>
            <a:pPr algn="ctr"/>
            <a:r>
              <a:rPr lang="en-US" sz="2400" dirty="0"/>
              <a:t>Please type your questions into</a:t>
            </a:r>
            <a:r>
              <a:rPr lang="en-US" sz="2400" baseline="0" dirty="0"/>
              <a:t> the chat box.</a:t>
            </a:r>
            <a:endParaRPr lang="en-US" sz="2400" dirty="0"/>
          </a:p>
        </p:txBody>
      </p:sp>
    </p:spTree>
    <p:extLst>
      <p:ext uri="{BB962C8B-B14F-4D97-AF65-F5344CB8AC3E}">
        <p14:creationId xmlns:p14="http://schemas.microsoft.com/office/powerpoint/2010/main" val="29694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cxnSp>
        <p:nvCxnSpPr>
          <p:cNvPr id="24" name="Straight Connector 23"/>
          <p:cNvCxnSpPr/>
          <p:nvPr userDrawn="1"/>
        </p:nvCxnSpPr>
        <p:spPr>
          <a:xfrm>
            <a:off x="5275399" y="0"/>
            <a:ext cx="0" cy="6858000"/>
          </a:xfrm>
          <a:prstGeom prst="line">
            <a:avLst/>
          </a:prstGeom>
          <a:ln w="6350"/>
        </p:spPr>
        <p:style>
          <a:lnRef idx="1">
            <a:schemeClr val="accent3"/>
          </a:lnRef>
          <a:fillRef idx="0">
            <a:schemeClr val="accent3"/>
          </a:fillRef>
          <a:effectRef idx="0">
            <a:schemeClr val="accent3"/>
          </a:effectRef>
          <a:fontRef idx="minor">
            <a:schemeClr val="tx1"/>
          </a:fontRef>
        </p:style>
      </p:cxnSp>
      <p:sp>
        <p:nvSpPr>
          <p:cNvPr id="5" name="Footer Placeholder 2"/>
          <p:cNvSpPr txBox="1">
            <a:spLocks/>
          </p:cNvSpPr>
          <p:nvPr userDrawn="1"/>
        </p:nvSpPr>
        <p:spPr>
          <a:xfrm>
            <a:off x="838201" y="6311903"/>
            <a:ext cx="2045043"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CBLCC DIGITAL DIALOGUES</a:t>
            </a:r>
          </a:p>
        </p:txBody>
      </p:sp>
      <p:sp>
        <p:nvSpPr>
          <p:cNvPr id="3" name="Text Placeholder 2"/>
          <p:cNvSpPr>
            <a:spLocks noGrp="1"/>
          </p:cNvSpPr>
          <p:nvPr>
            <p:ph type="body" sz="quarter" idx="13"/>
          </p:nvPr>
        </p:nvSpPr>
        <p:spPr>
          <a:xfrm>
            <a:off x="838203" y="1828800"/>
            <a:ext cx="4228071" cy="42926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aseline="0"/>
            </a:lvl1pPr>
            <a:lvl2pPr marL="457189" indent="0">
              <a:buNone/>
              <a:defRPr/>
            </a:lvl2pPr>
            <a:lvl3pPr marL="914377" indent="0">
              <a:buNone/>
              <a:defRPr/>
            </a:lvl3pPr>
            <a:lvl4pPr marL="1371566" indent="0">
              <a:buNone/>
              <a:defRPr/>
            </a:lvl4pPr>
            <a:lvl5pPr marL="1828754" indent="0">
              <a:buNone/>
              <a:defRPr/>
            </a:lvl5pPr>
          </a:lstStyle>
          <a:p>
            <a:pPr lvl="0"/>
            <a:endParaRPr lang="en-US" dirty="0"/>
          </a:p>
          <a:p>
            <a:pPr lvl="0"/>
            <a:endParaRPr lang="en-US" dirty="0"/>
          </a:p>
        </p:txBody>
      </p:sp>
      <p:sp>
        <p:nvSpPr>
          <p:cNvPr id="16" name="TextBox 15"/>
          <p:cNvSpPr txBox="1"/>
          <p:nvPr userDrawn="1"/>
        </p:nvSpPr>
        <p:spPr>
          <a:xfrm>
            <a:off x="7311885" y="5328891"/>
            <a:ext cx="2831691" cy="338554"/>
          </a:xfrm>
          <a:prstGeom prst="rect">
            <a:avLst/>
          </a:prstGeom>
          <a:noFill/>
        </p:spPr>
        <p:txBody>
          <a:bodyPr wrap="square" rtlCol="0">
            <a:spAutoFit/>
          </a:bodyPr>
          <a:lstStyle/>
          <a:p>
            <a:pPr algn="ctr"/>
            <a:r>
              <a:rPr lang="en-US" sz="1600" dirty="0">
                <a:solidFill>
                  <a:srgbClr val="4D4D4D"/>
                </a:solidFill>
                <a:latin typeface="Source Sans Pro SemiBold" panose="020B0603030403020204" pitchFamily="34" charset="0"/>
                <a:ea typeface="Source Sans Pro SemiBold" panose="020B0603030403020204" pitchFamily="34" charset="0"/>
                <a:hlinkClick r:id="rId2"/>
              </a:rPr>
              <a:t>cblcc.acf.hhs.gov</a:t>
            </a:r>
            <a:endParaRPr lang="en-US" sz="1600" dirty="0">
              <a:solidFill>
                <a:srgbClr val="4D4D4D"/>
              </a:solidFill>
              <a:latin typeface="Source Sans Pro SemiBold" panose="020B0603030403020204" pitchFamily="34" charset="0"/>
              <a:ea typeface="Source Sans Pro SemiBold" panose="020B0603030403020204" pitchFamily="34" charset="0"/>
            </a:endParaRPr>
          </a:p>
        </p:txBody>
      </p:sp>
      <p:grpSp>
        <p:nvGrpSpPr>
          <p:cNvPr id="26" name="Group 25"/>
          <p:cNvGrpSpPr/>
          <p:nvPr userDrawn="1"/>
        </p:nvGrpSpPr>
        <p:grpSpPr>
          <a:xfrm>
            <a:off x="8086193" y="5864338"/>
            <a:ext cx="1303251" cy="447565"/>
            <a:chOff x="8170261" y="5872934"/>
            <a:chExt cx="1303251" cy="447565"/>
          </a:xfrm>
        </p:grpSpPr>
        <p:pic>
          <p:nvPicPr>
            <p:cNvPr id="18" name="Picture 17">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0261" y="5879800"/>
              <a:ext cx="432099" cy="432099"/>
            </a:xfrm>
            <a:prstGeom prst="rect">
              <a:avLst/>
            </a:prstGeom>
          </p:spPr>
        </p:pic>
        <p:pic>
          <p:nvPicPr>
            <p:cNvPr id="19" name="Picture 1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5947" y="5872934"/>
              <a:ext cx="447565" cy="447565"/>
            </a:xfrm>
            <a:prstGeom prst="rect">
              <a:avLst/>
            </a:prstGeom>
          </p:spPr>
        </p:pic>
      </p:grpSp>
      <p:sp>
        <p:nvSpPr>
          <p:cNvPr id="21" name="Rectangle 20"/>
          <p:cNvSpPr/>
          <p:nvPr userDrawn="1"/>
        </p:nvSpPr>
        <p:spPr>
          <a:xfrm>
            <a:off x="5283637" y="0"/>
            <a:ext cx="6908363" cy="119848"/>
          </a:xfrm>
          <a:prstGeom prst="rect">
            <a:avLst/>
          </a:prstGeom>
          <a:solidFill>
            <a:srgbClr val="E3F4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2" name="Rectangle 21"/>
          <p:cNvSpPr/>
          <p:nvPr userDrawn="1"/>
        </p:nvSpPr>
        <p:spPr>
          <a:xfrm>
            <a:off x="5283637" y="6590274"/>
            <a:ext cx="6908363" cy="275967"/>
          </a:xfrm>
          <a:prstGeom prst="rect">
            <a:avLst/>
          </a:prstGeom>
          <a:solidFill>
            <a:srgbClr val="E3F4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l="9970" t="2206" b="27249"/>
          <a:stretch/>
        </p:blipFill>
        <p:spPr>
          <a:xfrm>
            <a:off x="5283635" y="92311"/>
            <a:ext cx="6908364" cy="3616410"/>
          </a:xfrm>
          <a:prstGeom prst="rect">
            <a:avLst/>
          </a:prstGeom>
        </p:spPr>
      </p:pic>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26960" y="4118193"/>
            <a:ext cx="2801541" cy="961135"/>
          </a:xfrm>
          <a:prstGeom prst="rect">
            <a:avLst/>
          </a:prstGeom>
        </p:spPr>
      </p:pic>
      <p:sp>
        <p:nvSpPr>
          <p:cNvPr id="28" name="TextBox 27"/>
          <p:cNvSpPr txBox="1"/>
          <p:nvPr userDrawn="1"/>
        </p:nvSpPr>
        <p:spPr>
          <a:xfrm>
            <a:off x="838203" y="391392"/>
            <a:ext cx="4228071" cy="1077218"/>
          </a:xfrm>
          <a:prstGeom prst="rect">
            <a:avLst/>
          </a:prstGeom>
          <a:noFill/>
        </p:spPr>
        <p:txBody>
          <a:bodyPr wrap="square" rtlCol="0" anchor="ctr">
            <a:spAutoFit/>
          </a:bodyPr>
          <a:lstStyle/>
          <a:p>
            <a:pPr>
              <a:lnSpc>
                <a:spcPct val="200000"/>
              </a:lnSpc>
            </a:pPr>
            <a:r>
              <a:rPr kumimoji="0" lang="en-US" sz="3200" b="0" i="0" u="none" strike="noStrike" kern="1200" cap="none" spc="0" normalizeH="0" baseline="0" noProof="0" dirty="0">
                <a:ln>
                  <a:noFill/>
                </a:ln>
                <a:solidFill>
                  <a:srgbClr val="2CA3C3">
                    <a:lumMod val="75000"/>
                  </a:srgbClr>
                </a:solidFill>
                <a:effectLst/>
                <a:uLnTx/>
                <a:uFillTx/>
                <a:latin typeface="Raleway SemiBold" panose="020B0703030101060003" pitchFamily="34" charset="0"/>
                <a:ea typeface="+mj-ea"/>
                <a:cs typeface="+mj-cs"/>
              </a:rPr>
              <a:t>Thank You!</a:t>
            </a:r>
            <a:endParaRPr lang="en-US" sz="1800" dirty="0"/>
          </a:p>
        </p:txBody>
      </p:sp>
    </p:spTree>
    <p:extLst>
      <p:ext uri="{BB962C8B-B14F-4D97-AF65-F5344CB8AC3E}">
        <p14:creationId xmlns:p14="http://schemas.microsoft.com/office/powerpoint/2010/main" val="394911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5D14-AC00-4FA9-86EE-E0B9FB4AD1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C069C3-C3B5-495C-BA14-59660E683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AB50C0-5EF3-4678-91D2-4D4693619633}"/>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8243C9C6-45FA-4077-8DA6-8FA3B1D72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80DBD-F61F-4CFB-BA68-041D6CB3BF7D}"/>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12326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36A7F-63C5-41C0-9515-7E7DC996B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14523-EB67-41EA-B119-0C9848C1FA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DC86D-4E14-4ED6-B42F-96382D92768B}"/>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B34A1261-D194-425D-B494-E4E3FDBB3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51E5D-AB9E-4D8C-BB64-D28282B97EEE}"/>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348620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B381-C423-44CF-B645-4A23CC5E55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1F64C9-5C71-4EF3-9819-0867CE267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FF2C24-FC4F-4110-ABF1-E1019F8F68F4}"/>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481DA0BA-99A7-408A-A662-864BA1E37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A86E1-9437-47F0-ABA3-1CD7F7A57796}"/>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9058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A1D3-096D-4026-965C-3636D52CB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E31548-8FA3-4798-8561-3402603BC3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AC3406-F79B-47FC-A767-82846065D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C15FD1-BA3F-4B5C-867A-500EB368A731}"/>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6" name="Footer Placeholder 5">
            <a:extLst>
              <a:ext uri="{FF2B5EF4-FFF2-40B4-BE49-F238E27FC236}">
                <a16:creationId xmlns:a16="http://schemas.microsoft.com/office/drawing/2014/main" id="{FCDD3609-5187-4A7D-9C75-E522A7401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F50BD-8F96-4BB4-A044-C3218C9F7E66}"/>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2956897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EFFD-A724-4808-AB43-B8809D3E7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65288-4548-4158-9294-82817EDFF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6EC2EC-4A5E-4D4E-A23F-0167FEDD83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1400D7-8049-4CF3-B2D8-252559619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DCD443-7453-4E8B-A3FA-37C8E9F28A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85D583-3CC2-41E5-81CC-104783BFFA3E}"/>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8" name="Footer Placeholder 7">
            <a:extLst>
              <a:ext uri="{FF2B5EF4-FFF2-40B4-BE49-F238E27FC236}">
                <a16:creationId xmlns:a16="http://schemas.microsoft.com/office/drawing/2014/main" id="{F873A4BE-F1BE-4EFB-A564-BE530BA7CF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4A3F11-5298-4B85-8831-A3FA91FFCA45}"/>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250537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ADD0-37E1-43D1-8260-E1E98C93B1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9F0BC2-D0B3-466E-A828-3C29461D1E42}"/>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4" name="Footer Placeholder 3">
            <a:extLst>
              <a:ext uri="{FF2B5EF4-FFF2-40B4-BE49-F238E27FC236}">
                <a16:creationId xmlns:a16="http://schemas.microsoft.com/office/drawing/2014/main" id="{61B27333-C9FD-4CCE-935D-D124CCD6F0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EC4A97-763A-4A25-ACD7-165ECF91E2E5}"/>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146328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F994A-E0FB-4F49-A291-3263D1A7E7D5}"/>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3" name="Footer Placeholder 2">
            <a:extLst>
              <a:ext uri="{FF2B5EF4-FFF2-40B4-BE49-F238E27FC236}">
                <a16:creationId xmlns:a16="http://schemas.microsoft.com/office/drawing/2014/main" id="{B0AE4732-0D4C-4C50-B940-C0200946D7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A7D177-89A5-4C18-913D-082A3EAA3D83}"/>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334197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6AFC-B0BB-4E47-B5F2-1598ADA18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B8296-E386-4C55-A4CC-019ADC229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EAF202-7563-46D9-B02B-BECAD13C7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1C1CB-9EBA-44F5-A61B-BEF6D33E8F07}"/>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6" name="Footer Placeholder 5">
            <a:extLst>
              <a:ext uri="{FF2B5EF4-FFF2-40B4-BE49-F238E27FC236}">
                <a16:creationId xmlns:a16="http://schemas.microsoft.com/office/drawing/2014/main" id="{EC98FB94-8BAA-409A-8150-3BD337127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CBD4B-50BB-4AF4-A539-93091918BA53}"/>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107304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Introducing Our Presenters</a:t>
            </a:r>
          </a:p>
        </p:txBody>
      </p:sp>
      <p:sp>
        <p:nvSpPr>
          <p:cNvPr id="4" name="Slide Number Placeholder 3"/>
          <p:cNvSpPr>
            <a:spLocks noGrp="1"/>
          </p:cNvSpPr>
          <p:nvPr>
            <p:ph type="sldNum" sz="quarter" idx="11"/>
          </p:nvPr>
        </p:nvSpPr>
        <p:spPr/>
        <p:txBody>
          <a:bodyPr/>
          <a:lstStyle/>
          <a:p>
            <a:fld id="{20646467-8CBD-4A7F-AF6C-43BECA5C9130}" type="slidenum">
              <a:rPr lang="en-US" smtClean="0"/>
              <a:t>‹#›</a:t>
            </a:fld>
            <a:endParaRPr lang="en-US" dirty="0"/>
          </a:p>
        </p:txBody>
      </p:sp>
      <p:sp>
        <p:nvSpPr>
          <p:cNvPr id="6" name="Picture Placeholder 5"/>
          <p:cNvSpPr>
            <a:spLocks noGrp="1"/>
          </p:cNvSpPr>
          <p:nvPr>
            <p:ph type="pic" sz="quarter" idx="12"/>
          </p:nvPr>
        </p:nvSpPr>
        <p:spPr>
          <a:xfrm>
            <a:off x="838202" y="1935034"/>
            <a:ext cx="1301751" cy="1466850"/>
          </a:xfrm>
        </p:spPr>
        <p:txBody>
          <a:bodyPr>
            <a:normAutofit/>
          </a:bodyPr>
          <a:lstStyle>
            <a:lvl1pPr marL="0" indent="0">
              <a:buNone/>
              <a:defRPr sz="1400"/>
            </a:lvl1pPr>
          </a:lstStyle>
          <a:p>
            <a:endParaRPr lang="en-US" dirty="0"/>
          </a:p>
        </p:txBody>
      </p:sp>
      <p:sp>
        <p:nvSpPr>
          <p:cNvPr id="7" name="Picture Placeholder 5"/>
          <p:cNvSpPr>
            <a:spLocks noGrp="1"/>
          </p:cNvSpPr>
          <p:nvPr>
            <p:ph type="pic" sz="quarter" idx="13"/>
          </p:nvPr>
        </p:nvSpPr>
        <p:spPr>
          <a:xfrm>
            <a:off x="4414282" y="1935034"/>
            <a:ext cx="1301751" cy="1466850"/>
          </a:xfrm>
        </p:spPr>
        <p:txBody>
          <a:bodyPr>
            <a:normAutofit/>
          </a:bodyPr>
          <a:lstStyle>
            <a:lvl1pPr marL="0" indent="0">
              <a:buNone/>
              <a:defRPr sz="1400"/>
            </a:lvl1pPr>
          </a:lstStyle>
          <a:p>
            <a:endParaRPr lang="en-US" dirty="0"/>
          </a:p>
        </p:txBody>
      </p:sp>
      <p:sp>
        <p:nvSpPr>
          <p:cNvPr id="8" name="Picture Placeholder 5"/>
          <p:cNvSpPr>
            <a:spLocks noGrp="1"/>
          </p:cNvSpPr>
          <p:nvPr>
            <p:ph type="pic" sz="quarter" idx="14"/>
          </p:nvPr>
        </p:nvSpPr>
        <p:spPr>
          <a:xfrm>
            <a:off x="8004178" y="1935034"/>
            <a:ext cx="1301751" cy="1466850"/>
          </a:xfrm>
        </p:spPr>
        <p:txBody>
          <a:bodyPr>
            <a:normAutofit/>
          </a:bodyPr>
          <a:lstStyle>
            <a:lvl1pPr marL="0" indent="0">
              <a:buNone/>
              <a:defRPr sz="1400"/>
            </a:lvl1pPr>
          </a:lstStyle>
          <a:p>
            <a:endParaRPr lang="en-US" dirty="0"/>
          </a:p>
        </p:txBody>
      </p:sp>
      <p:sp>
        <p:nvSpPr>
          <p:cNvPr id="10" name="Text Placeholder 9"/>
          <p:cNvSpPr>
            <a:spLocks noGrp="1"/>
          </p:cNvSpPr>
          <p:nvPr>
            <p:ph type="body" sz="quarter" idx="15"/>
          </p:nvPr>
        </p:nvSpPr>
        <p:spPr>
          <a:xfrm>
            <a:off x="2285485" y="1927229"/>
            <a:ext cx="1742819" cy="1474659"/>
          </a:xfrm>
        </p:spPr>
        <p:txBody>
          <a:bodyPr>
            <a:normAutofit/>
          </a:bodyPr>
          <a:lstStyle>
            <a:lvl1pPr marL="0" indent="0">
              <a:lnSpc>
                <a:spcPct val="100000"/>
              </a:lnSpc>
              <a:spcBef>
                <a:spcPts val="0"/>
              </a:spcBef>
              <a:spcAft>
                <a:spcPts val="300"/>
              </a:spcAft>
              <a:buNone/>
              <a:defRPr sz="1400"/>
            </a:lvl1pPr>
          </a:lstStyle>
          <a:p>
            <a:pPr lvl="0"/>
            <a:endParaRPr lang="en-US" dirty="0"/>
          </a:p>
        </p:txBody>
      </p:sp>
      <p:sp>
        <p:nvSpPr>
          <p:cNvPr id="13" name="Text Placeholder 9"/>
          <p:cNvSpPr>
            <a:spLocks noGrp="1"/>
          </p:cNvSpPr>
          <p:nvPr>
            <p:ph type="body" sz="quarter" idx="16"/>
          </p:nvPr>
        </p:nvSpPr>
        <p:spPr>
          <a:xfrm>
            <a:off x="5864826" y="1923324"/>
            <a:ext cx="1742819" cy="1474659"/>
          </a:xfrm>
        </p:spPr>
        <p:txBody>
          <a:bodyPr>
            <a:normAutofit/>
          </a:bodyPr>
          <a:lstStyle>
            <a:lvl1pPr marL="0" indent="0">
              <a:lnSpc>
                <a:spcPct val="100000"/>
              </a:lnSpc>
              <a:spcBef>
                <a:spcPts val="0"/>
              </a:spcBef>
              <a:spcAft>
                <a:spcPts val="300"/>
              </a:spcAft>
              <a:buNone/>
              <a:defRPr sz="1400"/>
            </a:lvl1pPr>
          </a:lstStyle>
          <a:p>
            <a:pPr lvl="0"/>
            <a:endParaRPr lang="en-US" dirty="0"/>
          </a:p>
        </p:txBody>
      </p:sp>
      <p:sp>
        <p:nvSpPr>
          <p:cNvPr id="14" name="Text Placeholder 9"/>
          <p:cNvSpPr>
            <a:spLocks noGrp="1"/>
          </p:cNvSpPr>
          <p:nvPr>
            <p:ph type="body" sz="quarter" idx="17"/>
          </p:nvPr>
        </p:nvSpPr>
        <p:spPr>
          <a:xfrm>
            <a:off x="9444168" y="1931133"/>
            <a:ext cx="1742819" cy="1474659"/>
          </a:xfrm>
        </p:spPr>
        <p:txBody>
          <a:bodyPr>
            <a:normAutofit/>
          </a:bodyPr>
          <a:lstStyle>
            <a:lvl1pPr marL="0" indent="0">
              <a:lnSpc>
                <a:spcPct val="100000"/>
              </a:lnSpc>
              <a:spcBef>
                <a:spcPts val="0"/>
              </a:spcBef>
              <a:spcAft>
                <a:spcPts val="300"/>
              </a:spcAft>
              <a:buNone/>
              <a:defRPr sz="1400"/>
            </a:lvl1pPr>
          </a:lstStyle>
          <a:p>
            <a:pPr lvl="0"/>
            <a:endParaRPr lang="en-US" dirty="0"/>
          </a:p>
        </p:txBody>
      </p:sp>
      <p:sp>
        <p:nvSpPr>
          <p:cNvPr id="15" name="Picture Placeholder 5"/>
          <p:cNvSpPr>
            <a:spLocks noGrp="1"/>
          </p:cNvSpPr>
          <p:nvPr>
            <p:ph type="pic" sz="quarter" idx="18"/>
          </p:nvPr>
        </p:nvSpPr>
        <p:spPr>
          <a:xfrm>
            <a:off x="838202" y="4139835"/>
            <a:ext cx="1301751" cy="1466850"/>
          </a:xfrm>
        </p:spPr>
        <p:txBody>
          <a:bodyPr>
            <a:normAutofit/>
          </a:bodyPr>
          <a:lstStyle>
            <a:lvl1pPr marL="0" indent="0">
              <a:buNone/>
              <a:defRPr sz="1400"/>
            </a:lvl1pPr>
          </a:lstStyle>
          <a:p>
            <a:endParaRPr lang="en-US" dirty="0"/>
          </a:p>
        </p:txBody>
      </p:sp>
      <p:sp>
        <p:nvSpPr>
          <p:cNvPr id="16" name="Picture Placeholder 5"/>
          <p:cNvSpPr>
            <a:spLocks noGrp="1"/>
          </p:cNvSpPr>
          <p:nvPr>
            <p:ph type="pic" sz="quarter" idx="19"/>
          </p:nvPr>
        </p:nvSpPr>
        <p:spPr>
          <a:xfrm>
            <a:off x="4414282" y="4139835"/>
            <a:ext cx="1301751" cy="1466850"/>
          </a:xfrm>
        </p:spPr>
        <p:txBody>
          <a:bodyPr>
            <a:normAutofit/>
          </a:bodyPr>
          <a:lstStyle>
            <a:lvl1pPr marL="0" indent="0">
              <a:buNone/>
              <a:defRPr sz="1400"/>
            </a:lvl1pPr>
          </a:lstStyle>
          <a:p>
            <a:endParaRPr lang="en-US" dirty="0"/>
          </a:p>
        </p:txBody>
      </p:sp>
      <p:sp>
        <p:nvSpPr>
          <p:cNvPr id="17" name="Picture Placeholder 5"/>
          <p:cNvSpPr>
            <a:spLocks noGrp="1"/>
          </p:cNvSpPr>
          <p:nvPr>
            <p:ph type="pic" sz="quarter" idx="20"/>
          </p:nvPr>
        </p:nvSpPr>
        <p:spPr>
          <a:xfrm>
            <a:off x="8004178" y="4139835"/>
            <a:ext cx="1301751" cy="1466850"/>
          </a:xfrm>
        </p:spPr>
        <p:txBody>
          <a:bodyPr>
            <a:normAutofit/>
          </a:bodyPr>
          <a:lstStyle>
            <a:lvl1pPr marL="0" indent="0">
              <a:buNone/>
              <a:defRPr sz="1400"/>
            </a:lvl1pPr>
          </a:lstStyle>
          <a:p>
            <a:endParaRPr lang="en-US" dirty="0"/>
          </a:p>
        </p:txBody>
      </p:sp>
      <p:sp>
        <p:nvSpPr>
          <p:cNvPr id="18" name="Text Placeholder 9"/>
          <p:cNvSpPr>
            <a:spLocks noGrp="1"/>
          </p:cNvSpPr>
          <p:nvPr>
            <p:ph type="body" sz="quarter" idx="21"/>
          </p:nvPr>
        </p:nvSpPr>
        <p:spPr>
          <a:xfrm>
            <a:off x="2285485" y="4132030"/>
            <a:ext cx="1742819" cy="1474659"/>
          </a:xfrm>
        </p:spPr>
        <p:txBody>
          <a:bodyPr>
            <a:normAutofit/>
          </a:bodyPr>
          <a:lstStyle>
            <a:lvl1pPr marL="0" indent="0">
              <a:lnSpc>
                <a:spcPct val="100000"/>
              </a:lnSpc>
              <a:spcBef>
                <a:spcPts val="0"/>
              </a:spcBef>
              <a:spcAft>
                <a:spcPts val="300"/>
              </a:spcAft>
              <a:buNone/>
              <a:defRPr sz="1400"/>
            </a:lvl1pPr>
          </a:lstStyle>
          <a:p>
            <a:pPr lvl="0"/>
            <a:endParaRPr lang="en-US" dirty="0"/>
          </a:p>
        </p:txBody>
      </p:sp>
      <p:sp>
        <p:nvSpPr>
          <p:cNvPr id="19" name="Text Placeholder 9"/>
          <p:cNvSpPr>
            <a:spLocks noGrp="1"/>
          </p:cNvSpPr>
          <p:nvPr>
            <p:ph type="body" sz="quarter" idx="22"/>
          </p:nvPr>
        </p:nvSpPr>
        <p:spPr>
          <a:xfrm>
            <a:off x="5864826" y="4128125"/>
            <a:ext cx="1742819" cy="1474659"/>
          </a:xfrm>
        </p:spPr>
        <p:txBody>
          <a:bodyPr>
            <a:normAutofit/>
          </a:bodyPr>
          <a:lstStyle>
            <a:lvl1pPr marL="0" indent="0">
              <a:lnSpc>
                <a:spcPct val="100000"/>
              </a:lnSpc>
              <a:spcBef>
                <a:spcPts val="0"/>
              </a:spcBef>
              <a:spcAft>
                <a:spcPts val="300"/>
              </a:spcAft>
              <a:buNone/>
              <a:defRPr sz="1400"/>
            </a:lvl1pPr>
          </a:lstStyle>
          <a:p>
            <a:pPr lvl="0"/>
            <a:endParaRPr lang="en-US" dirty="0"/>
          </a:p>
        </p:txBody>
      </p:sp>
      <p:sp>
        <p:nvSpPr>
          <p:cNvPr id="20" name="Text Placeholder 9"/>
          <p:cNvSpPr>
            <a:spLocks noGrp="1"/>
          </p:cNvSpPr>
          <p:nvPr>
            <p:ph type="body" sz="quarter" idx="23"/>
          </p:nvPr>
        </p:nvSpPr>
        <p:spPr>
          <a:xfrm>
            <a:off x="9444168" y="4135934"/>
            <a:ext cx="1742819" cy="1474659"/>
          </a:xfrm>
        </p:spPr>
        <p:txBody>
          <a:bodyPr>
            <a:normAutofit/>
          </a:bodyPr>
          <a:lstStyle>
            <a:lvl1pPr marL="0" indent="0">
              <a:lnSpc>
                <a:spcPct val="100000"/>
              </a:lnSpc>
              <a:spcBef>
                <a:spcPts val="0"/>
              </a:spcBef>
              <a:spcAft>
                <a:spcPts val="300"/>
              </a:spcAft>
              <a:buNone/>
              <a:defRPr sz="1400"/>
            </a:lvl1pPr>
          </a:lstStyle>
          <a:p>
            <a:pPr lvl="0"/>
            <a:endParaRPr lang="en-US" dirty="0"/>
          </a:p>
        </p:txBody>
      </p:sp>
      <p:sp>
        <p:nvSpPr>
          <p:cNvPr id="23" name="Footer Placeholder 2"/>
          <p:cNvSpPr txBox="1">
            <a:spLocks/>
          </p:cNvSpPr>
          <p:nvPr userDrawn="1"/>
        </p:nvSpPr>
        <p:spPr>
          <a:xfrm>
            <a:off x="838201" y="6311903"/>
            <a:ext cx="2045043"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CBLCC DIGITAL DIALOGUES</a:t>
            </a:r>
          </a:p>
        </p:txBody>
      </p:sp>
      <p:sp>
        <p:nvSpPr>
          <p:cNvPr id="25" name="Footer Placeholder 4"/>
          <p:cNvSpPr>
            <a:spLocks noGrp="1"/>
          </p:cNvSpPr>
          <p:nvPr>
            <p:ph type="ftr" sz="quarter" idx="3"/>
          </p:nvPr>
        </p:nvSpPr>
        <p:spPr>
          <a:xfrm>
            <a:off x="3220996" y="6313833"/>
            <a:ext cx="7447005" cy="365125"/>
          </a:xfrm>
          <a:prstGeom prst="rect">
            <a:avLst/>
          </a:prstGeom>
        </p:spPr>
        <p:txBody>
          <a:bodyPr vert="horz" lIns="91440" tIns="45720" rIns="91440" bIns="45720" rtlCol="0" anchor="ctr"/>
          <a:lstStyle>
            <a:lvl1pPr algn="l">
              <a:defRPr sz="1100" b="0" i="1" cap="all" baseline="0">
                <a:solidFill>
                  <a:schemeClr val="accent3">
                    <a:lumMod val="75000"/>
                  </a:schemeClr>
                </a:solidFill>
                <a:latin typeface="Raleway Light" panose="020B0403030101060003" pitchFamily="34" charset="0"/>
              </a:defRPr>
            </a:lvl1pPr>
          </a:lstStyle>
          <a:p>
            <a:r>
              <a:rPr lang="en-US" dirty="0"/>
              <a:t>Family Matters:  Providing Support to Kinship care providers</a:t>
            </a:r>
          </a:p>
        </p:txBody>
      </p:sp>
      <p:sp>
        <p:nvSpPr>
          <p:cNvPr id="26" name="TextBox 25"/>
          <p:cNvSpPr txBox="1"/>
          <p:nvPr userDrawn="1"/>
        </p:nvSpPr>
        <p:spPr>
          <a:xfrm>
            <a:off x="2916198" y="6336830"/>
            <a:ext cx="181233" cy="276999"/>
          </a:xfrm>
          <a:prstGeom prst="rect">
            <a:avLst/>
          </a:prstGeom>
          <a:noFill/>
        </p:spPr>
        <p:txBody>
          <a:bodyPr wrap="square" rtlCol="0">
            <a:spAutoFit/>
          </a:bodyPr>
          <a:lstStyle/>
          <a:p>
            <a:r>
              <a:rPr lang="en-US" sz="1200" dirty="0">
                <a:solidFill>
                  <a:schemeClr val="accent3"/>
                </a:solidFill>
              </a:rPr>
              <a:t>|</a:t>
            </a:r>
          </a:p>
        </p:txBody>
      </p:sp>
    </p:spTree>
    <p:extLst>
      <p:ext uri="{BB962C8B-B14F-4D97-AF65-F5344CB8AC3E}">
        <p14:creationId xmlns:p14="http://schemas.microsoft.com/office/powerpoint/2010/main" val="2902554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2216-2939-4CC8-9EED-1572ABD55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F2D08E-9BEB-4282-975E-E90651D24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1406C5-E944-4BFF-81CE-F01186EBF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105B2-1EF3-43E6-A86F-2BE949B07336}"/>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6" name="Footer Placeholder 5">
            <a:extLst>
              <a:ext uri="{FF2B5EF4-FFF2-40B4-BE49-F238E27FC236}">
                <a16:creationId xmlns:a16="http://schemas.microsoft.com/office/drawing/2014/main" id="{5845E6C8-8546-42D0-9C95-18FF29F2F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173CE3-239C-44F9-BC6C-EC0DFC83CEFC}"/>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597247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D8FD-3435-46F8-8908-A33E20B2A9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8659C0-765E-490B-AEDF-D34A6FAB7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16277-4DD9-4E26-9267-F9582AAA81FA}"/>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42D8ADF8-E2F5-429B-B60C-0227AA85B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69D88-8169-4553-94F6-78EDFE28CD53}"/>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7326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C6C2DF-9093-411E-8304-6A58698728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717CA6-4DFA-492C-A175-9549B9BA1D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4EAE7-C2E8-415C-BD30-3EFD113C6B08}"/>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FC48829C-B786-4899-B04A-784B1D356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3A454-8D27-4F85-B73D-595A446517C2}"/>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1992061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5D14-AC00-4FA9-86EE-E0B9FB4AD1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C069C3-C3B5-495C-BA14-59660E683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AB50C0-5EF3-4678-91D2-4D4693619633}"/>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8243C9C6-45FA-4077-8DA6-8FA3B1D72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80DBD-F61F-4CFB-BA68-041D6CB3BF7D}"/>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4178894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36A7F-63C5-41C0-9515-7E7DC996B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14523-EB67-41EA-B119-0C9848C1FA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DC86D-4E14-4ED6-B42F-96382D92768B}"/>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B34A1261-D194-425D-B494-E4E3FDBB3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51E5D-AB9E-4D8C-BB64-D28282B97EEE}"/>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2468819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B381-C423-44CF-B645-4A23CC5E55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1F64C9-5C71-4EF3-9819-0867CE267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FF2C24-FC4F-4110-ABF1-E1019F8F68F4}"/>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481DA0BA-99A7-408A-A662-864BA1E37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A86E1-9437-47F0-ABA3-1CD7F7A57796}"/>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1158408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A1D3-096D-4026-965C-3636D52CB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E31548-8FA3-4798-8561-3402603BC3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AC3406-F79B-47FC-A767-82846065D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C15FD1-BA3F-4B5C-867A-500EB368A731}"/>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6" name="Footer Placeholder 5">
            <a:extLst>
              <a:ext uri="{FF2B5EF4-FFF2-40B4-BE49-F238E27FC236}">
                <a16:creationId xmlns:a16="http://schemas.microsoft.com/office/drawing/2014/main" id="{FCDD3609-5187-4A7D-9C75-E522A7401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F50BD-8F96-4BB4-A044-C3218C9F7E66}"/>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2504672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EFFD-A724-4808-AB43-B8809D3E7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65288-4548-4158-9294-82817EDFF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6EC2EC-4A5E-4D4E-A23F-0167FEDD83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1400D7-8049-4CF3-B2D8-252559619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DCD443-7453-4E8B-A3FA-37C8E9F28A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85D583-3CC2-41E5-81CC-104783BFFA3E}"/>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8" name="Footer Placeholder 7">
            <a:extLst>
              <a:ext uri="{FF2B5EF4-FFF2-40B4-BE49-F238E27FC236}">
                <a16:creationId xmlns:a16="http://schemas.microsoft.com/office/drawing/2014/main" id="{F873A4BE-F1BE-4EFB-A564-BE530BA7CF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4A3F11-5298-4B85-8831-A3FA91FFCA45}"/>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2861450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ADD0-37E1-43D1-8260-E1E98C93B1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9F0BC2-D0B3-466E-A828-3C29461D1E42}"/>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4" name="Footer Placeholder 3">
            <a:extLst>
              <a:ext uri="{FF2B5EF4-FFF2-40B4-BE49-F238E27FC236}">
                <a16:creationId xmlns:a16="http://schemas.microsoft.com/office/drawing/2014/main" id="{61B27333-C9FD-4CCE-935D-D124CCD6F0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EC4A97-763A-4A25-ACD7-165ECF91E2E5}"/>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519431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F994A-E0FB-4F49-A291-3263D1A7E7D5}"/>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3" name="Footer Placeholder 2">
            <a:extLst>
              <a:ext uri="{FF2B5EF4-FFF2-40B4-BE49-F238E27FC236}">
                <a16:creationId xmlns:a16="http://schemas.microsoft.com/office/drawing/2014/main" id="{B0AE4732-0D4C-4C50-B940-C0200946D7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A7D177-89A5-4C18-913D-082A3EAA3D83}"/>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428501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0646467-8CBD-4A7F-AF6C-43BECA5C9130}" type="slidenum">
              <a:rPr lang="en-US" smtClean="0"/>
              <a:t>‹#›</a:t>
            </a:fld>
            <a:endParaRPr lang="en-US"/>
          </a:p>
        </p:txBody>
      </p:sp>
      <p:sp>
        <p:nvSpPr>
          <p:cNvPr id="7" name="Footer Placeholder 2"/>
          <p:cNvSpPr txBox="1">
            <a:spLocks/>
          </p:cNvSpPr>
          <p:nvPr userDrawn="1"/>
        </p:nvSpPr>
        <p:spPr>
          <a:xfrm>
            <a:off x="838201" y="6311903"/>
            <a:ext cx="2045043"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CBLCC DIGITAL DIALOGUES</a:t>
            </a:r>
          </a:p>
        </p:txBody>
      </p:sp>
      <p:sp>
        <p:nvSpPr>
          <p:cNvPr id="8" name="TextBox 7"/>
          <p:cNvSpPr txBox="1"/>
          <p:nvPr userDrawn="1"/>
        </p:nvSpPr>
        <p:spPr>
          <a:xfrm>
            <a:off x="2916198" y="6336830"/>
            <a:ext cx="181233" cy="276999"/>
          </a:xfrm>
          <a:prstGeom prst="rect">
            <a:avLst/>
          </a:prstGeom>
          <a:noFill/>
        </p:spPr>
        <p:txBody>
          <a:bodyPr wrap="square" rtlCol="0">
            <a:spAutoFit/>
          </a:bodyPr>
          <a:lstStyle/>
          <a:p>
            <a:r>
              <a:rPr lang="en-US" sz="1200" dirty="0">
                <a:solidFill>
                  <a:schemeClr val="accent3"/>
                </a:solidFill>
              </a:rPr>
              <a:t>|</a:t>
            </a:r>
          </a:p>
        </p:txBody>
      </p:sp>
      <p:sp>
        <p:nvSpPr>
          <p:cNvPr id="11" name="Footer Placeholder 4"/>
          <p:cNvSpPr>
            <a:spLocks noGrp="1"/>
          </p:cNvSpPr>
          <p:nvPr>
            <p:ph type="ftr" sz="quarter" idx="3"/>
          </p:nvPr>
        </p:nvSpPr>
        <p:spPr>
          <a:xfrm>
            <a:off x="3220996" y="6313833"/>
            <a:ext cx="7447005" cy="365125"/>
          </a:xfrm>
          <a:prstGeom prst="rect">
            <a:avLst/>
          </a:prstGeom>
        </p:spPr>
        <p:txBody>
          <a:bodyPr vert="horz" lIns="91440" tIns="45720" rIns="91440" bIns="45720" rtlCol="0" anchor="ctr"/>
          <a:lstStyle>
            <a:lvl1pPr algn="l">
              <a:defRPr sz="1100" b="0" i="1" cap="all" baseline="0">
                <a:solidFill>
                  <a:schemeClr val="accent3">
                    <a:lumMod val="75000"/>
                  </a:schemeClr>
                </a:solidFill>
                <a:latin typeface="Raleway Light" panose="020B0403030101060003" pitchFamily="34" charset="0"/>
              </a:defRPr>
            </a:lvl1pPr>
          </a:lstStyle>
          <a:p>
            <a:r>
              <a:rPr lang="en-US" dirty="0"/>
              <a:t>Family Matters:  Providing Support to Kinship care providers</a:t>
            </a:r>
          </a:p>
        </p:txBody>
      </p:sp>
    </p:spTree>
    <p:extLst>
      <p:ext uri="{BB962C8B-B14F-4D97-AF65-F5344CB8AC3E}">
        <p14:creationId xmlns:p14="http://schemas.microsoft.com/office/powerpoint/2010/main" val="2782546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6AFC-B0BB-4E47-B5F2-1598ADA18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B8296-E386-4C55-A4CC-019ADC229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EAF202-7563-46D9-B02B-BECAD13C7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1C1CB-9EBA-44F5-A61B-BEF6D33E8F07}"/>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6" name="Footer Placeholder 5">
            <a:extLst>
              <a:ext uri="{FF2B5EF4-FFF2-40B4-BE49-F238E27FC236}">
                <a16:creationId xmlns:a16="http://schemas.microsoft.com/office/drawing/2014/main" id="{EC98FB94-8BAA-409A-8150-3BD337127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CBD4B-50BB-4AF4-A539-93091918BA53}"/>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1991324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2216-2939-4CC8-9EED-1572ABD55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F2D08E-9BEB-4282-975E-E90651D24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1406C5-E944-4BFF-81CE-F01186EBF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105B2-1EF3-43E6-A86F-2BE949B07336}"/>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6" name="Footer Placeholder 5">
            <a:extLst>
              <a:ext uri="{FF2B5EF4-FFF2-40B4-BE49-F238E27FC236}">
                <a16:creationId xmlns:a16="http://schemas.microsoft.com/office/drawing/2014/main" id="{5845E6C8-8546-42D0-9C95-18FF29F2F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173CE3-239C-44F9-BC6C-EC0DFC83CEFC}"/>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1190348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D8FD-3435-46F8-8908-A33E20B2A9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8659C0-765E-490B-AEDF-D34A6FAB7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16277-4DD9-4E26-9267-F9582AAA81FA}"/>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42D8ADF8-E2F5-429B-B60C-0227AA85B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69D88-8169-4553-94F6-78EDFE28CD53}"/>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683004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C6C2DF-9093-411E-8304-6A58698728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717CA6-4DFA-492C-A175-9549B9BA1D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4EAE7-C2E8-415C-BD30-3EFD113C6B08}"/>
              </a:ext>
            </a:extLst>
          </p:cNvPr>
          <p:cNvSpPr>
            <a:spLocks noGrp="1"/>
          </p:cNvSpPr>
          <p:nvPr>
            <p:ph type="dt" sz="half" idx="10"/>
          </p:nvPr>
        </p:nvSpPr>
        <p:spPr/>
        <p:txBody>
          <a:body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FC48829C-B786-4899-B04A-784B1D356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3A454-8D27-4F85-B73D-595A446517C2}"/>
              </a:ext>
            </a:extLst>
          </p:cNvPr>
          <p:cNvSpPr>
            <a:spLocks noGrp="1"/>
          </p:cNvSpPr>
          <p:nvPr>
            <p:ph type="sldNum" sz="quarter" idx="12"/>
          </p:nvPr>
        </p:nvSpPr>
        <p:spPr/>
        <p:txBody>
          <a:bodyPr/>
          <a:lstStyle/>
          <a:p>
            <a:fld id="{28A1FABE-88CA-489F-95B3-630AC61B6E2B}" type="slidenum">
              <a:rPr lang="en-US" smtClean="0"/>
              <a:t>‹#›</a:t>
            </a:fld>
            <a:endParaRPr lang="en-US"/>
          </a:p>
        </p:txBody>
      </p:sp>
    </p:spTree>
    <p:extLst>
      <p:ext uri="{BB962C8B-B14F-4D97-AF65-F5344CB8AC3E}">
        <p14:creationId xmlns:p14="http://schemas.microsoft.com/office/powerpoint/2010/main" val="66324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0646467-8CBD-4A7F-AF6C-43BECA5C9130}" type="slidenum">
              <a:rPr lang="en-US" smtClean="0"/>
              <a:t>‹#›</a:t>
            </a:fld>
            <a:endParaRPr lang="en-US"/>
          </a:p>
        </p:txBody>
      </p:sp>
      <p:sp>
        <p:nvSpPr>
          <p:cNvPr id="8" name="Footer Placeholder 2"/>
          <p:cNvSpPr txBox="1">
            <a:spLocks/>
          </p:cNvSpPr>
          <p:nvPr userDrawn="1"/>
        </p:nvSpPr>
        <p:spPr>
          <a:xfrm>
            <a:off x="838201" y="6311903"/>
            <a:ext cx="2045043"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CBLCC DIGITAL DIALOGUES</a:t>
            </a:r>
          </a:p>
        </p:txBody>
      </p:sp>
      <p:sp>
        <p:nvSpPr>
          <p:cNvPr id="12" name="Footer Placeholder 4"/>
          <p:cNvSpPr>
            <a:spLocks noGrp="1"/>
          </p:cNvSpPr>
          <p:nvPr>
            <p:ph type="ftr" sz="quarter" idx="3"/>
          </p:nvPr>
        </p:nvSpPr>
        <p:spPr>
          <a:xfrm>
            <a:off x="3220996" y="6313833"/>
            <a:ext cx="7447005" cy="365125"/>
          </a:xfrm>
          <a:prstGeom prst="rect">
            <a:avLst/>
          </a:prstGeom>
        </p:spPr>
        <p:txBody>
          <a:bodyPr vert="horz" lIns="91440" tIns="45720" rIns="91440" bIns="45720" rtlCol="0" anchor="ctr"/>
          <a:lstStyle>
            <a:lvl1pPr algn="l">
              <a:defRPr sz="1100" b="0" i="1" cap="all" baseline="0">
                <a:solidFill>
                  <a:schemeClr val="accent3">
                    <a:lumMod val="75000"/>
                  </a:schemeClr>
                </a:solidFill>
                <a:latin typeface="Raleway Light" panose="020B0403030101060003" pitchFamily="34" charset="0"/>
              </a:defRPr>
            </a:lvl1pPr>
          </a:lstStyle>
          <a:p>
            <a:r>
              <a:rPr lang="en-US" dirty="0"/>
              <a:t>Family Matters:  Providing Support to Kinship care providers</a:t>
            </a:r>
          </a:p>
        </p:txBody>
      </p:sp>
      <p:sp>
        <p:nvSpPr>
          <p:cNvPr id="13" name="TextBox 12"/>
          <p:cNvSpPr txBox="1"/>
          <p:nvPr userDrawn="1"/>
        </p:nvSpPr>
        <p:spPr>
          <a:xfrm>
            <a:off x="2916198" y="6336830"/>
            <a:ext cx="181233" cy="276999"/>
          </a:xfrm>
          <a:prstGeom prst="rect">
            <a:avLst/>
          </a:prstGeom>
          <a:noFill/>
        </p:spPr>
        <p:txBody>
          <a:bodyPr wrap="square" rtlCol="0">
            <a:spAutoFit/>
          </a:bodyPr>
          <a:lstStyle/>
          <a:p>
            <a:r>
              <a:rPr lang="en-US" sz="1200" dirty="0">
                <a:solidFill>
                  <a:schemeClr val="accent3"/>
                </a:solidFill>
              </a:rPr>
              <a:t>|</a:t>
            </a:r>
          </a:p>
        </p:txBody>
      </p:sp>
    </p:spTree>
    <p:extLst>
      <p:ext uri="{BB962C8B-B14F-4D97-AF65-F5344CB8AC3E}">
        <p14:creationId xmlns:p14="http://schemas.microsoft.com/office/powerpoint/2010/main" val="322354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0646467-8CBD-4A7F-AF6C-43BECA5C9130}" type="slidenum">
              <a:rPr lang="en-US" smtClean="0"/>
              <a:t>‹#›</a:t>
            </a:fld>
            <a:endParaRPr lang="en-US"/>
          </a:p>
        </p:txBody>
      </p:sp>
      <p:sp>
        <p:nvSpPr>
          <p:cNvPr id="10" name="Footer Placeholder 2"/>
          <p:cNvSpPr txBox="1">
            <a:spLocks/>
          </p:cNvSpPr>
          <p:nvPr userDrawn="1"/>
        </p:nvSpPr>
        <p:spPr>
          <a:xfrm>
            <a:off x="838201" y="6311903"/>
            <a:ext cx="2045043"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CBLCC DIGITAL DIALOGUES</a:t>
            </a:r>
          </a:p>
        </p:txBody>
      </p:sp>
      <p:sp>
        <p:nvSpPr>
          <p:cNvPr id="14" name="Footer Placeholder 4"/>
          <p:cNvSpPr>
            <a:spLocks noGrp="1"/>
          </p:cNvSpPr>
          <p:nvPr>
            <p:ph type="ftr" sz="quarter" idx="13"/>
          </p:nvPr>
        </p:nvSpPr>
        <p:spPr>
          <a:xfrm>
            <a:off x="3220996" y="6313833"/>
            <a:ext cx="7447005" cy="365125"/>
          </a:xfrm>
          <a:prstGeom prst="rect">
            <a:avLst/>
          </a:prstGeom>
        </p:spPr>
        <p:txBody>
          <a:bodyPr vert="horz" lIns="91440" tIns="45720" rIns="91440" bIns="45720" rtlCol="0" anchor="ctr"/>
          <a:lstStyle>
            <a:lvl1pPr algn="l">
              <a:defRPr sz="1100" b="0" i="1" cap="all" baseline="0">
                <a:solidFill>
                  <a:schemeClr val="accent3">
                    <a:lumMod val="75000"/>
                  </a:schemeClr>
                </a:solidFill>
                <a:latin typeface="Raleway Light" panose="020B0403030101060003" pitchFamily="34" charset="0"/>
              </a:defRPr>
            </a:lvl1pPr>
          </a:lstStyle>
          <a:p>
            <a:r>
              <a:rPr lang="en-US" dirty="0"/>
              <a:t>Family Matters:  Providing Support to Kinship care providers</a:t>
            </a:r>
          </a:p>
        </p:txBody>
      </p:sp>
      <p:sp>
        <p:nvSpPr>
          <p:cNvPr id="15" name="TextBox 14"/>
          <p:cNvSpPr txBox="1"/>
          <p:nvPr userDrawn="1"/>
        </p:nvSpPr>
        <p:spPr>
          <a:xfrm>
            <a:off x="2916198" y="6336830"/>
            <a:ext cx="181233" cy="276999"/>
          </a:xfrm>
          <a:prstGeom prst="rect">
            <a:avLst/>
          </a:prstGeom>
          <a:noFill/>
        </p:spPr>
        <p:txBody>
          <a:bodyPr wrap="square" rtlCol="0">
            <a:spAutoFit/>
          </a:bodyPr>
          <a:lstStyle/>
          <a:p>
            <a:r>
              <a:rPr lang="en-US" sz="1200" dirty="0">
                <a:solidFill>
                  <a:schemeClr val="accent3"/>
                </a:solidFill>
              </a:rPr>
              <a:t>|</a:t>
            </a:r>
          </a:p>
        </p:txBody>
      </p:sp>
    </p:spTree>
    <p:extLst>
      <p:ext uri="{BB962C8B-B14F-4D97-AF65-F5344CB8AC3E}">
        <p14:creationId xmlns:p14="http://schemas.microsoft.com/office/powerpoint/2010/main" val="151330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0646467-8CBD-4A7F-AF6C-43BECA5C9130}" type="slidenum">
              <a:rPr lang="en-US" smtClean="0"/>
              <a:t>‹#›</a:t>
            </a:fld>
            <a:endParaRPr lang="en-US"/>
          </a:p>
        </p:txBody>
      </p:sp>
      <p:sp>
        <p:nvSpPr>
          <p:cNvPr id="6" name="Footer Placeholder 2"/>
          <p:cNvSpPr txBox="1">
            <a:spLocks/>
          </p:cNvSpPr>
          <p:nvPr userDrawn="1"/>
        </p:nvSpPr>
        <p:spPr>
          <a:xfrm>
            <a:off x="838201" y="6311903"/>
            <a:ext cx="2045043"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CBLCC DIGITAL DIALOGUES</a:t>
            </a:r>
          </a:p>
        </p:txBody>
      </p:sp>
      <p:sp>
        <p:nvSpPr>
          <p:cNvPr id="10" name="Footer Placeholder 4"/>
          <p:cNvSpPr>
            <a:spLocks noGrp="1"/>
          </p:cNvSpPr>
          <p:nvPr>
            <p:ph type="ftr" sz="quarter" idx="3"/>
          </p:nvPr>
        </p:nvSpPr>
        <p:spPr>
          <a:xfrm>
            <a:off x="3220996" y="6313833"/>
            <a:ext cx="7447005" cy="365125"/>
          </a:xfrm>
          <a:prstGeom prst="rect">
            <a:avLst/>
          </a:prstGeom>
        </p:spPr>
        <p:txBody>
          <a:bodyPr vert="horz" lIns="91440" tIns="45720" rIns="91440" bIns="45720" rtlCol="0" anchor="ctr"/>
          <a:lstStyle>
            <a:lvl1pPr algn="l">
              <a:defRPr sz="1100" b="0" i="1" cap="all" baseline="0">
                <a:solidFill>
                  <a:schemeClr val="accent3">
                    <a:lumMod val="75000"/>
                  </a:schemeClr>
                </a:solidFill>
                <a:latin typeface="Raleway Light" panose="020B0403030101060003" pitchFamily="34" charset="0"/>
              </a:defRPr>
            </a:lvl1pPr>
          </a:lstStyle>
          <a:p>
            <a:r>
              <a:rPr lang="en-US" dirty="0"/>
              <a:t>Family Matters:  Providing Support to Kinship care providers</a:t>
            </a:r>
          </a:p>
        </p:txBody>
      </p:sp>
      <p:sp>
        <p:nvSpPr>
          <p:cNvPr id="11" name="TextBox 10"/>
          <p:cNvSpPr txBox="1"/>
          <p:nvPr userDrawn="1"/>
        </p:nvSpPr>
        <p:spPr>
          <a:xfrm>
            <a:off x="2916198" y="6336830"/>
            <a:ext cx="181233" cy="276999"/>
          </a:xfrm>
          <a:prstGeom prst="rect">
            <a:avLst/>
          </a:prstGeom>
          <a:noFill/>
        </p:spPr>
        <p:txBody>
          <a:bodyPr wrap="square" rtlCol="0">
            <a:spAutoFit/>
          </a:bodyPr>
          <a:lstStyle/>
          <a:p>
            <a:r>
              <a:rPr lang="en-US" sz="1200" dirty="0">
                <a:solidFill>
                  <a:schemeClr val="accent3"/>
                </a:solidFill>
              </a:rPr>
              <a:t>|</a:t>
            </a:r>
          </a:p>
        </p:txBody>
      </p:sp>
    </p:spTree>
    <p:extLst>
      <p:ext uri="{BB962C8B-B14F-4D97-AF65-F5344CB8AC3E}">
        <p14:creationId xmlns:p14="http://schemas.microsoft.com/office/powerpoint/2010/main" val="232911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46467-8CBD-4A7F-AF6C-43BECA5C9130}" type="slidenum">
              <a:rPr lang="en-US" smtClean="0"/>
              <a:t>‹#›</a:t>
            </a:fld>
            <a:endParaRPr lang="en-US"/>
          </a:p>
        </p:txBody>
      </p:sp>
      <p:sp>
        <p:nvSpPr>
          <p:cNvPr id="5" name="Footer Placeholder 2"/>
          <p:cNvSpPr txBox="1">
            <a:spLocks/>
          </p:cNvSpPr>
          <p:nvPr userDrawn="1"/>
        </p:nvSpPr>
        <p:spPr>
          <a:xfrm>
            <a:off x="838201" y="6311903"/>
            <a:ext cx="2045043"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CBLCC DIGITAL DIALOGUES</a:t>
            </a:r>
          </a:p>
        </p:txBody>
      </p:sp>
      <p:sp>
        <p:nvSpPr>
          <p:cNvPr id="9" name="Footer Placeholder 4"/>
          <p:cNvSpPr>
            <a:spLocks noGrp="1"/>
          </p:cNvSpPr>
          <p:nvPr>
            <p:ph type="ftr" sz="quarter" idx="3"/>
          </p:nvPr>
        </p:nvSpPr>
        <p:spPr>
          <a:xfrm>
            <a:off x="3220996" y="6313833"/>
            <a:ext cx="7447005" cy="365125"/>
          </a:xfrm>
          <a:prstGeom prst="rect">
            <a:avLst/>
          </a:prstGeom>
        </p:spPr>
        <p:txBody>
          <a:bodyPr vert="horz" lIns="91440" tIns="45720" rIns="91440" bIns="45720" rtlCol="0" anchor="ctr"/>
          <a:lstStyle>
            <a:lvl1pPr algn="l">
              <a:defRPr sz="1100" b="0" i="1" cap="all" baseline="0">
                <a:solidFill>
                  <a:schemeClr val="accent3">
                    <a:lumMod val="75000"/>
                  </a:schemeClr>
                </a:solidFill>
                <a:latin typeface="Raleway Light" panose="020B0403030101060003" pitchFamily="34" charset="0"/>
              </a:defRPr>
            </a:lvl1pPr>
          </a:lstStyle>
          <a:p>
            <a:r>
              <a:rPr lang="en-US" dirty="0"/>
              <a:t>Family Matters:  Providing Support to Kinship care providers</a:t>
            </a:r>
          </a:p>
        </p:txBody>
      </p:sp>
      <p:sp>
        <p:nvSpPr>
          <p:cNvPr id="10" name="TextBox 9"/>
          <p:cNvSpPr txBox="1"/>
          <p:nvPr userDrawn="1"/>
        </p:nvSpPr>
        <p:spPr>
          <a:xfrm>
            <a:off x="2916198" y="6336830"/>
            <a:ext cx="181233" cy="276999"/>
          </a:xfrm>
          <a:prstGeom prst="rect">
            <a:avLst/>
          </a:prstGeom>
          <a:noFill/>
        </p:spPr>
        <p:txBody>
          <a:bodyPr wrap="square" rtlCol="0">
            <a:spAutoFit/>
          </a:bodyPr>
          <a:lstStyle/>
          <a:p>
            <a:r>
              <a:rPr lang="en-US" sz="1200" dirty="0">
                <a:solidFill>
                  <a:schemeClr val="accent3"/>
                </a:solidFill>
              </a:rPr>
              <a:t>|</a:t>
            </a:r>
          </a:p>
        </p:txBody>
      </p:sp>
    </p:spTree>
    <p:extLst>
      <p:ext uri="{BB962C8B-B14F-4D97-AF65-F5344CB8AC3E}">
        <p14:creationId xmlns:p14="http://schemas.microsoft.com/office/powerpoint/2010/main" val="315541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0646467-8CBD-4A7F-AF6C-43BECA5C9130}" type="slidenum">
              <a:rPr lang="en-US" smtClean="0"/>
              <a:t>‹#›</a:t>
            </a:fld>
            <a:endParaRPr lang="en-US"/>
          </a:p>
        </p:txBody>
      </p:sp>
      <p:sp>
        <p:nvSpPr>
          <p:cNvPr id="8" name="Footer Placeholder 2"/>
          <p:cNvSpPr txBox="1">
            <a:spLocks/>
          </p:cNvSpPr>
          <p:nvPr userDrawn="1"/>
        </p:nvSpPr>
        <p:spPr>
          <a:xfrm>
            <a:off x="838201" y="6311903"/>
            <a:ext cx="2045043"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CBLCC DIGITAL DIALOGUES</a:t>
            </a:r>
          </a:p>
        </p:txBody>
      </p:sp>
      <p:sp>
        <p:nvSpPr>
          <p:cNvPr id="12" name="Footer Placeholder 4"/>
          <p:cNvSpPr>
            <a:spLocks noGrp="1"/>
          </p:cNvSpPr>
          <p:nvPr>
            <p:ph type="ftr" sz="quarter" idx="3"/>
          </p:nvPr>
        </p:nvSpPr>
        <p:spPr>
          <a:xfrm>
            <a:off x="3220996" y="6313833"/>
            <a:ext cx="7447005" cy="365125"/>
          </a:xfrm>
          <a:prstGeom prst="rect">
            <a:avLst/>
          </a:prstGeom>
        </p:spPr>
        <p:txBody>
          <a:bodyPr vert="horz" lIns="91440" tIns="45720" rIns="91440" bIns="45720" rtlCol="0" anchor="ctr"/>
          <a:lstStyle>
            <a:lvl1pPr algn="l">
              <a:defRPr sz="1100" b="0" i="1" cap="all" baseline="0">
                <a:solidFill>
                  <a:schemeClr val="accent3">
                    <a:lumMod val="75000"/>
                  </a:schemeClr>
                </a:solidFill>
                <a:latin typeface="Raleway Light" panose="020B0403030101060003" pitchFamily="34" charset="0"/>
              </a:defRPr>
            </a:lvl1pPr>
          </a:lstStyle>
          <a:p>
            <a:r>
              <a:rPr lang="en-US" dirty="0"/>
              <a:t>Title of presentation</a:t>
            </a:r>
          </a:p>
        </p:txBody>
      </p:sp>
      <p:sp>
        <p:nvSpPr>
          <p:cNvPr id="13" name="TextBox 12"/>
          <p:cNvSpPr txBox="1"/>
          <p:nvPr userDrawn="1"/>
        </p:nvSpPr>
        <p:spPr>
          <a:xfrm>
            <a:off x="2916198" y="6336830"/>
            <a:ext cx="181233" cy="276999"/>
          </a:xfrm>
          <a:prstGeom prst="rect">
            <a:avLst/>
          </a:prstGeom>
          <a:noFill/>
        </p:spPr>
        <p:txBody>
          <a:bodyPr wrap="square" rtlCol="0">
            <a:spAutoFit/>
          </a:bodyPr>
          <a:lstStyle/>
          <a:p>
            <a:r>
              <a:rPr lang="en-US" sz="1200" dirty="0">
                <a:solidFill>
                  <a:schemeClr val="accent3"/>
                </a:solidFill>
              </a:rPr>
              <a:t>|</a:t>
            </a:r>
          </a:p>
        </p:txBody>
      </p:sp>
    </p:spTree>
    <p:extLst>
      <p:ext uri="{BB962C8B-B14F-4D97-AF65-F5344CB8AC3E}">
        <p14:creationId xmlns:p14="http://schemas.microsoft.com/office/powerpoint/2010/main" val="200696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0646467-8CBD-4A7F-AF6C-43BECA5C9130}" type="slidenum">
              <a:rPr lang="en-US" smtClean="0"/>
              <a:t>‹#›</a:t>
            </a:fld>
            <a:endParaRPr lang="en-US"/>
          </a:p>
        </p:txBody>
      </p:sp>
      <p:sp>
        <p:nvSpPr>
          <p:cNvPr id="8" name="Footer Placeholder 2"/>
          <p:cNvSpPr txBox="1">
            <a:spLocks/>
          </p:cNvSpPr>
          <p:nvPr userDrawn="1"/>
        </p:nvSpPr>
        <p:spPr>
          <a:xfrm>
            <a:off x="838201" y="6311903"/>
            <a:ext cx="2045043"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CBLCC DIGITAL DIALOGUES</a:t>
            </a:r>
          </a:p>
        </p:txBody>
      </p:sp>
      <p:sp>
        <p:nvSpPr>
          <p:cNvPr id="12" name="Footer Placeholder 4"/>
          <p:cNvSpPr>
            <a:spLocks noGrp="1"/>
          </p:cNvSpPr>
          <p:nvPr>
            <p:ph type="ftr" sz="quarter" idx="3"/>
          </p:nvPr>
        </p:nvSpPr>
        <p:spPr>
          <a:xfrm>
            <a:off x="3220996" y="6313833"/>
            <a:ext cx="7447005" cy="365125"/>
          </a:xfrm>
          <a:prstGeom prst="rect">
            <a:avLst/>
          </a:prstGeom>
        </p:spPr>
        <p:txBody>
          <a:bodyPr vert="horz" lIns="91440" tIns="45720" rIns="91440" bIns="45720" rtlCol="0" anchor="ctr"/>
          <a:lstStyle>
            <a:lvl1pPr algn="l">
              <a:defRPr sz="1100" b="0" i="1" cap="all" baseline="0">
                <a:solidFill>
                  <a:schemeClr val="accent3">
                    <a:lumMod val="75000"/>
                  </a:schemeClr>
                </a:solidFill>
                <a:latin typeface="Raleway Light" panose="020B0403030101060003" pitchFamily="34" charset="0"/>
              </a:defRPr>
            </a:lvl1pPr>
          </a:lstStyle>
          <a:p>
            <a:r>
              <a:rPr lang="en-US" dirty="0"/>
              <a:t>Title of presentation</a:t>
            </a:r>
          </a:p>
        </p:txBody>
      </p:sp>
      <p:sp>
        <p:nvSpPr>
          <p:cNvPr id="13" name="TextBox 12"/>
          <p:cNvSpPr txBox="1"/>
          <p:nvPr userDrawn="1"/>
        </p:nvSpPr>
        <p:spPr>
          <a:xfrm>
            <a:off x="2916198" y="6336830"/>
            <a:ext cx="181233" cy="276999"/>
          </a:xfrm>
          <a:prstGeom prst="rect">
            <a:avLst/>
          </a:prstGeom>
          <a:noFill/>
        </p:spPr>
        <p:txBody>
          <a:bodyPr wrap="square" rtlCol="0">
            <a:spAutoFit/>
          </a:bodyPr>
          <a:lstStyle/>
          <a:p>
            <a:r>
              <a:rPr lang="en-US" sz="1200" dirty="0">
                <a:solidFill>
                  <a:schemeClr val="accent3"/>
                </a:solidFill>
              </a:rPr>
              <a:t>|</a:t>
            </a:r>
          </a:p>
        </p:txBody>
      </p:sp>
    </p:spTree>
    <p:extLst>
      <p:ext uri="{BB962C8B-B14F-4D97-AF65-F5344CB8AC3E}">
        <p14:creationId xmlns:p14="http://schemas.microsoft.com/office/powerpoint/2010/main" val="339404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31612" y="6311903"/>
            <a:ext cx="422189" cy="365125"/>
          </a:xfrm>
          <a:prstGeom prst="rect">
            <a:avLst/>
          </a:prstGeom>
        </p:spPr>
        <p:txBody>
          <a:bodyPr vert="horz" lIns="91440" tIns="45720" rIns="91440" bIns="45720" rtlCol="0" anchor="ctr"/>
          <a:lstStyle>
            <a:lvl1pPr algn="r">
              <a:defRPr sz="1200">
                <a:solidFill>
                  <a:schemeClr val="accent3">
                    <a:lumMod val="75000"/>
                  </a:schemeClr>
                </a:solidFill>
                <a:latin typeface="Raleway Light" panose="020B0403030101060003" pitchFamily="34" charset="0"/>
              </a:defRPr>
            </a:lvl1pPr>
          </a:lstStyle>
          <a:p>
            <a:fld id="{20646467-8CBD-4A7F-AF6C-43BECA5C9130}" type="slidenum">
              <a:rPr lang="en-US" smtClean="0"/>
              <a:pPr/>
              <a:t>‹#›</a:t>
            </a:fld>
            <a:endParaRPr lang="en-US" dirty="0"/>
          </a:p>
        </p:txBody>
      </p:sp>
    </p:spTree>
    <p:extLst>
      <p:ext uri="{BB962C8B-B14F-4D97-AF65-F5344CB8AC3E}">
        <p14:creationId xmlns:p14="http://schemas.microsoft.com/office/powerpoint/2010/main" val="339919963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4" r:id="rId6"/>
    <p:sldLayoutId id="2147483655" r:id="rId7"/>
    <p:sldLayoutId id="2147483656" r:id="rId8"/>
    <p:sldLayoutId id="2147483657" r:id="rId9"/>
    <p:sldLayoutId id="2147483660" r:id="rId10"/>
    <p:sldLayoutId id="2147483659" r:id="rId11"/>
  </p:sldLayoutIdLst>
  <p:hf hdr="0" dt="0"/>
  <p:txStyles>
    <p:titleStyle>
      <a:lvl1pPr algn="l" defTabSz="914377" rtl="0" eaLnBrk="1" latinLnBrk="0" hangingPunct="1">
        <a:lnSpc>
          <a:spcPct val="90000"/>
        </a:lnSpc>
        <a:spcBef>
          <a:spcPct val="0"/>
        </a:spcBef>
        <a:buNone/>
        <a:defRPr sz="3200" kern="1200">
          <a:solidFill>
            <a:schemeClr val="accent3">
              <a:lumMod val="75000"/>
            </a:schemeClr>
          </a:solidFill>
          <a:latin typeface="Raleway SemiBold" panose="020B07030301010600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B848E-A313-42B7-9A52-7EE29EAED5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70130C-B9CA-4165-8C8E-AB7FD204C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2524A-503F-4B9C-B766-8D9780984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EDBCC53A-A357-4AF2-B7CC-430D02E7C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93527F-8834-4257-B970-21B2BE879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1FABE-88CA-489F-95B3-630AC61B6E2B}" type="slidenum">
              <a:rPr lang="en-US" smtClean="0"/>
              <a:t>‹#›</a:t>
            </a:fld>
            <a:endParaRPr lang="en-US"/>
          </a:p>
        </p:txBody>
      </p:sp>
      <p:sp>
        <p:nvSpPr>
          <p:cNvPr id="8" name="Footer Placeholder 15">
            <a:extLst>
              <a:ext uri="{FF2B5EF4-FFF2-40B4-BE49-F238E27FC236}">
                <a16:creationId xmlns:a16="http://schemas.microsoft.com/office/drawing/2014/main" id="{A540797F-4257-347D-3AFC-91529F1AF63C}"/>
              </a:ext>
            </a:extLst>
          </p:cNvPr>
          <p:cNvSpPr txBox="1">
            <a:spLocks/>
          </p:cNvSpPr>
          <p:nvPr userDrawn="1"/>
        </p:nvSpPr>
        <p:spPr>
          <a:xfrm>
            <a:off x="3220996" y="6313833"/>
            <a:ext cx="7447005" cy="365125"/>
          </a:xfrm>
          <a:prstGeom prst="rect">
            <a:avLst/>
          </a:prstGeom>
        </p:spPr>
        <p:txBody>
          <a:bodyPr vert="horz" lIns="91440" tIns="45720" rIns="91440" bIns="45720" rtlCol="0" anchor="ctr"/>
          <a:lstStyle>
            <a:defPPr>
              <a:defRPr lang="en-US"/>
            </a:defPPr>
            <a:lvl1pPr marL="0" algn="l" defTabSz="914400" rtl="0" eaLnBrk="1" latinLnBrk="0" hangingPunct="1">
              <a:defRPr sz="1100" b="0" i="1" kern="1200" cap="all" baseline="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all" spc="0" normalizeH="0" baseline="0" noProof="0">
                <a:ln>
                  <a:noFill/>
                </a:ln>
                <a:solidFill>
                  <a:srgbClr val="2CA3C3">
                    <a:lumMod val="75000"/>
                  </a:srgbClr>
                </a:solidFill>
                <a:effectLst/>
                <a:uLnTx/>
                <a:uFillTx/>
                <a:latin typeface="Raleway Light" panose="020B0403030101060003" pitchFamily="34" charset="0"/>
                <a:ea typeface="+mn-ea"/>
                <a:cs typeface="+mn-cs"/>
              </a:rPr>
              <a:t>Family Matters:  Providing Support to Kinship care providers</a:t>
            </a:r>
            <a:endParaRPr kumimoji="0" lang="en-US" sz="1100" b="0" i="1" u="none" strike="noStrike" kern="1200" cap="all" spc="0" normalizeH="0" baseline="0" noProof="0" dirty="0">
              <a:ln>
                <a:noFill/>
              </a:ln>
              <a:solidFill>
                <a:srgbClr val="2CA3C3">
                  <a:lumMod val="75000"/>
                </a:srgbClr>
              </a:solidFill>
              <a:effectLst/>
              <a:uLnTx/>
              <a:uFillTx/>
              <a:latin typeface="Raleway Light" panose="020B0403030101060003" pitchFamily="34" charset="0"/>
              <a:ea typeface="+mn-ea"/>
              <a:cs typeface="+mn-cs"/>
            </a:endParaRPr>
          </a:p>
        </p:txBody>
      </p:sp>
    </p:spTree>
    <p:extLst>
      <p:ext uri="{BB962C8B-B14F-4D97-AF65-F5344CB8AC3E}">
        <p14:creationId xmlns:p14="http://schemas.microsoft.com/office/powerpoint/2010/main" val="17512366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B848E-A313-42B7-9A52-7EE29EAED5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70130C-B9CA-4165-8C8E-AB7FD204C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2524A-503F-4B9C-B766-8D9780984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8E45A-2718-4635-9F04-C92763DD00E6}" type="datetimeFigureOut">
              <a:rPr lang="en-US" smtClean="0"/>
              <a:t>11/16/22</a:t>
            </a:fld>
            <a:endParaRPr lang="en-US"/>
          </a:p>
        </p:txBody>
      </p:sp>
      <p:sp>
        <p:nvSpPr>
          <p:cNvPr id="5" name="Footer Placeholder 4">
            <a:extLst>
              <a:ext uri="{FF2B5EF4-FFF2-40B4-BE49-F238E27FC236}">
                <a16:creationId xmlns:a16="http://schemas.microsoft.com/office/drawing/2014/main" id="{EDBCC53A-A357-4AF2-B7CC-430D02E7C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93527F-8834-4257-B970-21B2BE879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1FABE-88CA-489F-95B3-630AC61B6E2B}" type="slidenum">
              <a:rPr lang="en-US" smtClean="0"/>
              <a:t>‹#›</a:t>
            </a:fld>
            <a:endParaRPr lang="en-US"/>
          </a:p>
        </p:txBody>
      </p:sp>
    </p:spTree>
    <p:extLst>
      <p:ext uri="{BB962C8B-B14F-4D97-AF65-F5344CB8AC3E}">
        <p14:creationId xmlns:p14="http://schemas.microsoft.com/office/powerpoint/2010/main" val="25175014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nctsn.org/what-is-child-trauma/trauma-types/traumatic-grief" TargetMode="External"/><Relationship Id="rId3" Type="http://schemas.openxmlformats.org/officeDocument/2006/relationships/hyperlink" Target="https://www.opentohope.com/" TargetMode="External"/><Relationship Id="rId7" Type="http://schemas.openxmlformats.org/officeDocument/2006/relationships/hyperlink" Target="https://thegrieftoolbox.com/" TargetMode="External"/><Relationship Id="rId12" Type="http://schemas.openxmlformats.org/officeDocument/2006/relationships/image" Target="../media/image20.jpeg"/><Relationship Id="rId2" Type="http://schemas.openxmlformats.org/officeDocument/2006/relationships/notesSlide" Target="../notesSlides/notesSlide18.xml"/><Relationship Id="rId16" Type="http://schemas.openxmlformats.org/officeDocument/2006/relationships/hyperlink" Target="https://cblcc.acf.hhs.gov/topic-areas/resilience-and-well-being/promoting-healthy-behaviors-for-kinship-caregivers/" TargetMode="Externa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hyperlink" Target="https://whatsyourgrief.com/" TargetMode="External"/><Relationship Id="rId5" Type="http://schemas.openxmlformats.org/officeDocument/2006/relationships/hyperlink" Target="https://www.bereavedparenting.org/" TargetMode="External"/><Relationship Id="rId15" Type="http://schemas.openxmlformats.org/officeDocument/2006/relationships/hyperlink" Target="https://www.gksnetwork.org/" TargetMode="External"/><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hyperlink" Target="https://www.nctsn.org/" TargetMode="External"/><Relationship Id="rId14" Type="http://schemas.openxmlformats.org/officeDocument/2006/relationships/hyperlink" Target="https://www.acf.hhs.gov/policy-guidance/addressing-impacts-parent-and-caregiver-loss-childr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scholarworks.wmich.edu/grandfamilies/" TargetMode="External"/><Relationship Id="rId2" Type="http://schemas.openxmlformats.org/officeDocument/2006/relationships/hyperlink" Target="mailto:drlangosch@gmail.com" TargetMode="External"/><Relationship Id="rId1" Type="http://schemas.openxmlformats.org/officeDocument/2006/relationships/slideLayout" Target="../slideLayouts/slideLayout11.xml"/><Relationship Id="rId5" Type="http://schemas.openxmlformats.org/officeDocument/2006/relationships/hyperlink" Target="mailto:Irwin.sandler@asu.edu" TargetMode="External"/><Relationship Id="rId4" Type="http://schemas.openxmlformats.org/officeDocument/2006/relationships/hyperlink" Target="https://www.grandfamilieswork.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AC31A97-E0BC-99B3-FC25-A5A56A4C2C12}"/>
              </a:ext>
            </a:extLst>
          </p:cNvPr>
          <p:cNvSpPr>
            <a:spLocks noGrp="1"/>
          </p:cNvSpPr>
          <p:nvPr>
            <p:ph type="subTitle" idx="1"/>
          </p:nvPr>
        </p:nvSpPr>
        <p:spPr>
          <a:xfrm>
            <a:off x="1524000" y="1539876"/>
            <a:ext cx="7709210" cy="751703"/>
          </a:xfrm>
        </p:spPr>
        <p:txBody>
          <a:bodyPr>
            <a:noAutofit/>
          </a:bodyPr>
          <a:lstStyle/>
          <a:p>
            <a:r>
              <a:rPr lang="en-US" sz="2800" dirty="0"/>
              <a:t>Supporting Children and Youth Dealing with the Loss of a Parent or Caregiver </a:t>
            </a:r>
          </a:p>
        </p:txBody>
      </p:sp>
      <p:sp>
        <p:nvSpPr>
          <p:cNvPr id="4" name="TextBox 3">
            <a:extLst>
              <a:ext uri="{FF2B5EF4-FFF2-40B4-BE49-F238E27FC236}">
                <a16:creationId xmlns:a16="http://schemas.microsoft.com/office/drawing/2014/main" id="{4265F737-B42A-6CD0-F551-40FAB845CAB9}"/>
              </a:ext>
            </a:extLst>
          </p:cNvPr>
          <p:cNvSpPr txBox="1"/>
          <p:nvPr/>
        </p:nvSpPr>
        <p:spPr>
          <a:xfrm>
            <a:off x="1524000" y="2587083"/>
            <a:ext cx="8110654" cy="2954655"/>
          </a:xfrm>
          <a:prstGeom prst="rect">
            <a:avLst/>
          </a:prstGeom>
          <a:noFill/>
        </p:spPr>
        <p:txBody>
          <a:bodyPr wrap="square" rtlCol="0">
            <a:spAutoFit/>
          </a:bodyPr>
          <a:lstStyle/>
          <a:p>
            <a:r>
              <a:rPr lang="en-US" sz="2400" dirty="0">
                <a:solidFill>
                  <a:schemeClr val="tx2">
                    <a:lumMod val="50000"/>
                  </a:schemeClr>
                </a:solidFill>
                <a:latin typeface="Roboto" panose="02000000000000000000" pitchFamily="2" charset="0"/>
                <a:ea typeface="Roboto" panose="02000000000000000000" pitchFamily="2" charset="0"/>
              </a:rPr>
              <a:t>Our Digital Dialogue will be starting shortly.  In the interim help us learn about you by filling out the two poll questions shown</a:t>
            </a:r>
            <a:r>
              <a:rPr lang="en-US" sz="2400" dirty="0">
                <a:solidFill>
                  <a:schemeClr val="tx2">
                    <a:lumMod val="50000"/>
                  </a:schemeClr>
                </a:solidFill>
              </a:rPr>
              <a:t>.  </a:t>
            </a:r>
          </a:p>
          <a:p>
            <a:endParaRPr lang="en-US" sz="2400" dirty="0"/>
          </a:p>
          <a:p>
            <a:r>
              <a:rPr lang="en-US" sz="2400" dirty="0">
                <a:solidFill>
                  <a:schemeClr val="tx2">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Note: If you are unable to see and/or answer the poll question, you are most likely using the Zoom Web Client. Please download the Zoom Desktop Client to enable all features of this webinar.</a:t>
            </a:r>
          </a:p>
          <a:p>
            <a:endParaRPr lang="en-US" dirty="0"/>
          </a:p>
        </p:txBody>
      </p:sp>
    </p:spTree>
    <p:extLst>
      <p:ext uri="{BB962C8B-B14F-4D97-AF65-F5344CB8AC3E}">
        <p14:creationId xmlns:p14="http://schemas.microsoft.com/office/powerpoint/2010/main" val="326699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186153" y="336844"/>
            <a:ext cx="6684579" cy="152165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18A1DF"/>
              </a:solidFill>
              <a:effectLst/>
              <a:uLnTx/>
              <a:uFillTx/>
              <a:latin typeface="Proxima Nova Alt Blk"/>
              <a:ea typeface="Proxima Nova Alt Black" charset="0"/>
              <a:cs typeface="Proxima Nova Alt Blk"/>
            </a:endParaRPr>
          </a:p>
        </p:txBody>
      </p:sp>
      <p:sp>
        <p:nvSpPr>
          <p:cNvPr id="9" name="Rectangle 8"/>
          <p:cNvSpPr/>
          <p:nvPr/>
        </p:nvSpPr>
        <p:spPr>
          <a:xfrm>
            <a:off x="1524000" y="0"/>
            <a:ext cx="9144000" cy="76200"/>
          </a:xfrm>
          <a:prstGeom prst="rect">
            <a:avLst/>
          </a:prstGeom>
          <a:solidFill>
            <a:srgbClr val="FDC5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9188637" y="360390"/>
            <a:ext cx="1841152" cy="1810669"/>
          </a:xfrm>
          <a:prstGeom prst="rect">
            <a:avLst/>
          </a:prstGeom>
        </p:spPr>
      </p:pic>
      <p:sp>
        <p:nvSpPr>
          <p:cNvPr id="10" name="Title 3"/>
          <p:cNvSpPr txBox="1">
            <a:spLocks/>
          </p:cNvSpPr>
          <p:nvPr/>
        </p:nvSpPr>
        <p:spPr>
          <a:xfrm>
            <a:off x="2381280" y="360390"/>
            <a:ext cx="6051666" cy="5554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B0F0"/>
                </a:solidFill>
                <a:effectLst/>
                <a:uLnTx/>
                <a:uFillTx/>
                <a:latin typeface="Proxima Nova Alt"/>
                <a:ea typeface="+mj-ea"/>
                <a:cs typeface="+mj-cs"/>
              </a:rPr>
              <a:t>Theory of the FBP</a:t>
            </a:r>
          </a:p>
        </p:txBody>
      </p:sp>
      <p:sp>
        <p:nvSpPr>
          <p:cNvPr id="12" name="Rounded Rectangle 11"/>
          <p:cNvSpPr/>
          <p:nvPr/>
        </p:nvSpPr>
        <p:spPr>
          <a:xfrm>
            <a:off x="978196" y="1152593"/>
            <a:ext cx="5117805" cy="218980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70C0"/>
                </a:solidFill>
                <a:effectLst/>
                <a:uLnTx/>
                <a:uFillTx/>
                <a:latin typeface="Calibri" panose="020F0502020204030204"/>
                <a:ea typeface="+mn-ea"/>
                <a:cs typeface="+mn-cs"/>
              </a:rPr>
              <a:t>Parent Component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Parenting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Self-care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Support – other group members &amp; leaders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978196" y="3547260"/>
            <a:ext cx="5615182" cy="21898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70C0"/>
                </a:solidFill>
                <a:effectLst/>
                <a:uLnTx/>
                <a:uFillTx/>
                <a:latin typeface="Calibri" panose="020F0502020204030204"/>
                <a:ea typeface="+mn-ea"/>
                <a:cs typeface="+mn-cs"/>
              </a:rPr>
              <a:t>Child/Adolescent Component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Adaptive coping &amp; coping efficacy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Adaptive emotional expression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Positive family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Adaptive control beliefs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Support – other group members &amp; leaders</a:t>
            </a:r>
          </a:p>
        </p:txBody>
      </p:sp>
      <p:sp>
        <p:nvSpPr>
          <p:cNvPr id="14" name="Rectangle 13"/>
          <p:cNvSpPr/>
          <p:nvPr/>
        </p:nvSpPr>
        <p:spPr>
          <a:xfrm>
            <a:off x="7060277" y="1213594"/>
            <a:ext cx="1810455" cy="206425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Parent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Positive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Parenting and Better Psychological Adjustment and Adaptation</a:t>
            </a:r>
          </a:p>
        </p:txBody>
      </p:sp>
      <p:sp>
        <p:nvSpPr>
          <p:cNvPr id="15" name="Rectangle 14"/>
          <p:cNvSpPr/>
          <p:nvPr/>
        </p:nvSpPr>
        <p:spPr>
          <a:xfrm>
            <a:off x="7119941" y="4012107"/>
            <a:ext cx="1750791" cy="165150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Positive Psychological Adjustment and Adaption</a:t>
            </a:r>
          </a:p>
        </p:txBody>
      </p:sp>
      <p:sp>
        <p:nvSpPr>
          <p:cNvPr id="16" name="Right Arrow 15"/>
          <p:cNvSpPr/>
          <p:nvPr/>
        </p:nvSpPr>
        <p:spPr>
          <a:xfrm>
            <a:off x="6096001" y="1851607"/>
            <a:ext cx="1023940" cy="503038"/>
          </a:xfrm>
          <a:prstGeom prst="rightArrow">
            <a:avLst>
              <a:gd name="adj1" fmla="val 5886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ight Arrow 16"/>
          <p:cNvSpPr/>
          <p:nvPr/>
        </p:nvSpPr>
        <p:spPr>
          <a:xfrm>
            <a:off x="6548306" y="4586337"/>
            <a:ext cx="571634" cy="503038"/>
          </a:xfrm>
          <a:prstGeom prst="rightArrow">
            <a:avLst>
              <a:gd name="adj1" fmla="val 5886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ight Arrow 18"/>
          <p:cNvSpPr/>
          <p:nvPr/>
        </p:nvSpPr>
        <p:spPr>
          <a:xfrm rot="2034812">
            <a:off x="5937063" y="3269249"/>
            <a:ext cx="1532355" cy="503038"/>
          </a:xfrm>
          <a:prstGeom prst="rightArrow">
            <a:avLst>
              <a:gd name="adj1" fmla="val 5886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0" name="Straight Arrow Connector 19"/>
          <p:cNvCxnSpPr/>
          <p:nvPr/>
        </p:nvCxnSpPr>
        <p:spPr>
          <a:xfrm>
            <a:off x="8005973" y="3170866"/>
            <a:ext cx="29832" cy="881789"/>
          </a:xfrm>
          <a:prstGeom prst="straightConnector1">
            <a:avLst/>
          </a:prstGeom>
          <a:ln w="1270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15">
            <a:extLst>
              <a:ext uri="{FF2B5EF4-FFF2-40B4-BE49-F238E27FC236}">
                <a16:creationId xmlns:a16="http://schemas.microsoft.com/office/drawing/2014/main" id="{CEE77D7E-6ED5-AA90-9073-D35CE6DF8F5F}"/>
              </a:ext>
            </a:extLst>
          </p:cNvPr>
          <p:cNvSpPr txBox="1">
            <a:spLocks/>
          </p:cNvSpPr>
          <p:nvPr/>
        </p:nvSpPr>
        <p:spPr>
          <a:xfrm>
            <a:off x="3220996" y="6313833"/>
            <a:ext cx="7447005" cy="365125"/>
          </a:xfrm>
          <a:prstGeom prst="rect">
            <a:avLst/>
          </a:prstGeom>
        </p:spPr>
        <p:txBody>
          <a:bodyPr vert="horz" lIns="91440" tIns="45720" rIns="91440" bIns="45720" rtlCol="0" anchor="ctr"/>
          <a:lstStyle>
            <a:defPPr>
              <a:defRPr lang="en-US"/>
            </a:defPPr>
            <a:lvl1pPr marL="0" algn="l" defTabSz="914400" rtl="0" eaLnBrk="1" latinLnBrk="0" hangingPunct="1">
              <a:defRPr sz="1100" b="0" i="1" kern="1200" cap="all" baseline="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all" spc="0" normalizeH="0" baseline="0" noProof="0">
                <a:ln>
                  <a:noFill/>
                </a:ln>
                <a:solidFill>
                  <a:srgbClr val="2CA3C3">
                    <a:lumMod val="75000"/>
                  </a:srgbClr>
                </a:solidFill>
                <a:effectLst/>
                <a:uLnTx/>
                <a:uFillTx/>
                <a:latin typeface="Raleway Light" panose="020B0403030101060003" pitchFamily="34" charset="0"/>
                <a:ea typeface="+mn-ea"/>
                <a:cs typeface="+mn-cs"/>
              </a:rPr>
              <a:t>Family Matters:  Providing Support to Kinship care providers</a:t>
            </a:r>
            <a:endParaRPr kumimoji="0" lang="en-US" sz="1100" b="0" i="1" u="none" strike="noStrike" kern="1200" cap="all" spc="0" normalizeH="0" baseline="0" noProof="0" dirty="0">
              <a:ln>
                <a:noFill/>
              </a:ln>
              <a:solidFill>
                <a:srgbClr val="2CA3C3">
                  <a:lumMod val="75000"/>
                </a:srgbClr>
              </a:solidFill>
              <a:effectLst/>
              <a:uLnTx/>
              <a:uFillTx/>
              <a:latin typeface="Raleway Light" panose="020B0403030101060003" pitchFamily="34" charset="0"/>
              <a:ea typeface="+mn-ea"/>
              <a:cs typeface="+mn-cs"/>
            </a:endParaRPr>
          </a:p>
        </p:txBody>
      </p:sp>
    </p:spTree>
    <p:extLst>
      <p:ext uri="{BB962C8B-B14F-4D97-AF65-F5344CB8AC3E}">
        <p14:creationId xmlns:p14="http://schemas.microsoft.com/office/powerpoint/2010/main" val="317106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186153" y="336844"/>
            <a:ext cx="6684579" cy="152165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18A1DF"/>
              </a:solidFill>
              <a:effectLst/>
              <a:uLnTx/>
              <a:uFillTx/>
              <a:latin typeface="Proxima Nova Alt Blk"/>
              <a:ea typeface="Proxima Nova Alt Black" charset="0"/>
              <a:cs typeface="Proxima Nova Alt Blk"/>
            </a:endParaRPr>
          </a:p>
        </p:txBody>
      </p:sp>
      <p:sp>
        <p:nvSpPr>
          <p:cNvPr id="9" name="Rectangle 8"/>
          <p:cNvSpPr/>
          <p:nvPr/>
        </p:nvSpPr>
        <p:spPr>
          <a:xfrm>
            <a:off x="1524000" y="0"/>
            <a:ext cx="9144000" cy="76200"/>
          </a:xfrm>
          <a:prstGeom prst="rect">
            <a:avLst/>
          </a:prstGeom>
          <a:solidFill>
            <a:srgbClr val="FDC5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9481626" y="129680"/>
            <a:ext cx="1628960" cy="1603504"/>
          </a:xfrm>
          <a:prstGeom prst="rect">
            <a:avLst/>
          </a:prstGeom>
        </p:spPr>
      </p:pic>
      <p:sp>
        <p:nvSpPr>
          <p:cNvPr id="7" name="Rectangle 2"/>
          <p:cNvSpPr>
            <a:spLocks noChangeArrowheads="1"/>
          </p:cNvSpPr>
          <p:nvPr/>
        </p:nvSpPr>
        <p:spPr bwMode="auto">
          <a:xfrm>
            <a:off x="-471054" y="-177537"/>
            <a:ext cx="10129382" cy="1759500"/>
          </a:xfrm>
          <a:prstGeom prst="rect">
            <a:avLst/>
          </a:prstGeom>
          <a:noFill/>
          <a:ln w="9525">
            <a:noFill/>
            <a:miter lim="800000"/>
            <a:headEnd/>
            <a:tailEnd/>
          </a:ln>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0F0"/>
                </a:solidFill>
                <a:effectLst/>
                <a:uLnTx/>
                <a:uFillTx/>
                <a:latin typeface="Proxima Nova Alt"/>
                <a:ea typeface="+mn-ea"/>
                <a:cs typeface="+mn-cs"/>
              </a:rPr>
              <a:t>Description of FBP</a:t>
            </a:r>
            <a:endParaRPr kumimoji="0" lang="en-US" sz="4000" b="1" i="0" u="none" strike="noStrike" kern="1200" cap="none" spc="0" normalizeH="0" baseline="0" noProof="0" dirty="0">
              <a:ln>
                <a:noFill/>
              </a:ln>
              <a:solidFill>
                <a:srgbClr val="0070C0"/>
              </a:solidFill>
              <a:effectLst/>
              <a:uLnTx/>
              <a:uFillTx/>
              <a:latin typeface="Proxima Nova Alt"/>
              <a:ea typeface="+mn-ea"/>
              <a:cs typeface="+mn-cs"/>
            </a:endParaRPr>
          </a:p>
        </p:txBody>
      </p:sp>
      <p:sp>
        <p:nvSpPr>
          <p:cNvPr id="10" name="Content Placeholder 3"/>
          <p:cNvSpPr txBox="1">
            <a:spLocks/>
          </p:cNvSpPr>
          <p:nvPr/>
        </p:nvSpPr>
        <p:spPr>
          <a:xfrm>
            <a:off x="267287" y="1328225"/>
            <a:ext cx="10400714" cy="5136075"/>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71500" marR="0" lvl="0" indent="-571500" algn="l" defTabSz="457200" rtl="0" eaLnBrk="1" fontAlgn="auto" latinLnBrk="0" hangingPunct="1">
              <a:lnSpc>
                <a:spcPct val="100000"/>
              </a:lnSpc>
              <a:spcBef>
                <a:spcPct val="20000"/>
              </a:spcBef>
              <a:spcAft>
                <a:spcPts val="0"/>
              </a:spcAft>
              <a:buClr>
                <a:srgbClr val="E4E9EF">
                  <a:lumMod val="50000"/>
                </a:srgbClr>
              </a:buClr>
              <a:buSzPct val="7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Proxima Nova Alt"/>
                <a:ea typeface="+mn-ea"/>
                <a:cs typeface="+mn-cs"/>
              </a:rPr>
              <a:t>Designed to promote parent and child resilience resources </a:t>
            </a:r>
          </a:p>
          <a:p>
            <a:pPr marL="571500" marR="0" lvl="0" indent="-571500" algn="l" defTabSz="457200" rtl="0" eaLnBrk="1" fontAlgn="auto" latinLnBrk="0" hangingPunct="1">
              <a:lnSpc>
                <a:spcPct val="100000"/>
              </a:lnSpc>
              <a:spcBef>
                <a:spcPct val="20000"/>
              </a:spcBef>
              <a:spcAft>
                <a:spcPts val="0"/>
              </a:spcAft>
              <a:buClr>
                <a:srgbClr val="E4E9EF">
                  <a:lumMod val="50000"/>
                </a:srgbClr>
              </a:buClr>
              <a:buSzPct val="7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Proxima Nova Alt"/>
                <a:ea typeface="+mn-ea"/>
                <a:cs typeface="+mn-cs"/>
              </a:rPr>
              <a:t>Separate groups for parents, children (8-12), &amp; adolescents (12-16)</a:t>
            </a:r>
          </a:p>
          <a:p>
            <a:pPr marL="571500" marR="0" lvl="0" indent="-571500" algn="l" defTabSz="457200" rtl="0" eaLnBrk="1" fontAlgn="auto" latinLnBrk="0" hangingPunct="1">
              <a:lnSpc>
                <a:spcPct val="100000"/>
              </a:lnSpc>
              <a:spcBef>
                <a:spcPct val="20000"/>
              </a:spcBef>
              <a:spcAft>
                <a:spcPts val="0"/>
              </a:spcAft>
              <a:buClr>
                <a:srgbClr val="E4E9EF">
                  <a:lumMod val="50000"/>
                </a:srgbClr>
              </a:buClr>
              <a:buSzPct val="7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Proxima Nova Alt"/>
                <a:ea typeface="+mn-ea"/>
                <a:cs typeface="+mn-cs"/>
              </a:rPr>
              <a:t>12  2-hour group sessions held once/week</a:t>
            </a:r>
            <a:endParaRPr lang="en-US" sz="3600" dirty="0">
              <a:solidFill>
                <a:prstClr val="black"/>
              </a:solidFill>
              <a:latin typeface="Proxima Nova Alt"/>
            </a:endParaRPr>
          </a:p>
          <a:p>
            <a:pPr marL="1028700" lvl="1" indent="-571500" algn="l">
              <a:buClr>
                <a:srgbClr val="E4E9EF">
                  <a:lumMod val="50000"/>
                </a:srgbClr>
              </a:buClr>
              <a:buSzPct val="75000"/>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Proxima Nova Alt"/>
                <a:ea typeface="+mn-ea"/>
                <a:cs typeface="+mn-cs"/>
              </a:rPr>
              <a:t>Several had conjoint segment </a:t>
            </a:r>
          </a:p>
          <a:p>
            <a:pPr marL="1028700" lvl="1" indent="-571500" algn="l">
              <a:buClr>
                <a:srgbClr val="E4E9EF">
                  <a:lumMod val="50000"/>
                </a:srgbClr>
              </a:buClr>
              <a:buSzPct val="75000"/>
              <a:buFont typeface="Arial" panose="020B0604020202020204" pitchFamily="34" charset="0"/>
              <a:buChar char="•"/>
              <a:defRPr/>
            </a:pPr>
            <a:r>
              <a:rPr kumimoji="0" lang="en-US" sz="3100" b="0" i="0" u="none" strike="noStrike" kern="1200" cap="none" spc="0" normalizeH="0" baseline="0" noProof="0" dirty="0">
                <a:ln>
                  <a:noFill/>
                </a:ln>
                <a:solidFill>
                  <a:prstClr val="black"/>
                </a:solidFill>
                <a:effectLst/>
                <a:uLnTx/>
                <a:uFillTx/>
                <a:latin typeface="Proxima Nova Alt"/>
                <a:ea typeface="+mn-ea"/>
                <a:cs typeface="+mn-cs"/>
              </a:rPr>
              <a:t>2 individual family sessions (1 hour)</a:t>
            </a:r>
          </a:p>
          <a:p>
            <a:pPr marL="571500" marR="0" lvl="0" indent="-571500" algn="l" defTabSz="457200" rtl="0" eaLnBrk="1" fontAlgn="auto" latinLnBrk="0" hangingPunct="1">
              <a:lnSpc>
                <a:spcPct val="100000"/>
              </a:lnSpc>
              <a:spcBef>
                <a:spcPct val="20000"/>
              </a:spcBef>
              <a:spcAft>
                <a:spcPts val="0"/>
              </a:spcAft>
              <a:buClr>
                <a:srgbClr val="E4E9EF">
                  <a:lumMod val="50000"/>
                </a:srgbClr>
              </a:buClr>
              <a:buSzPct val="7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Proxima Nova Alt"/>
                <a:ea typeface="+mn-ea"/>
                <a:cs typeface="+mn-cs"/>
              </a:rPr>
              <a:t>Small-group format</a:t>
            </a:r>
          </a:p>
          <a:p>
            <a:pPr marL="1028700" lvl="1" indent="-571500" algn="l">
              <a:buClr>
                <a:srgbClr val="E4E9EF">
                  <a:lumMod val="50000"/>
                </a:srgbClr>
              </a:buClr>
              <a:buSzPct val="75000"/>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Proxima Nova Alt"/>
                <a:ea typeface="+mn-ea"/>
                <a:cs typeface="+mn-cs"/>
              </a:rPr>
              <a:t>6-8 members</a:t>
            </a:r>
          </a:p>
          <a:p>
            <a:pPr marL="571500" marR="0" lvl="0" indent="-571500" algn="l" defTabSz="457200" rtl="0" eaLnBrk="1" fontAlgn="auto" latinLnBrk="0" hangingPunct="1">
              <a:lnSpc>
                <a:spcPct val="100000"/>
              </a:lnSpc>
              <a:spcBef>
                <a:spcPct val="20000"/>
              </a:spcBef>
              <a:spcAft>
                <a:spcPts val="0"/>
              </a:spcAft>
              <a:buClr>
                <a:srgbClr val="E4E9EF">
                  <a:lumMod val="50000"/>
                </a:srgbClr>
              </a:buClr>
              <a:buSzPct val="7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Proxima Nova Alt"/>
                <a:ea typeface="+mn-ea"/>
                <a:cs typeface="+mn-cs"/>
              </a:rPr>
              <a:t>2 Master’s-level co-leaders</a:t>
            </a:r>
          </a:p>
          <a:p>
            <a:pPr marL="571500" marR="0" lvl="0" indent="-571500" algn="l" defTabSz="457200" rtl="0" eaLnBrk="1" fontAlgn="auto" latinLnBrk="0" hangingPunct="1">
              <a:lnSpc>
                <a:spcPct val="100000"/>
              </a:lnSpc>
              <a:spcBef>
                <a:spcPct val="20000"/>
              </a:spcBef>
              <a:spcAft>
                <a:spcPts val="0"/>
              </a:spcAft>
              <a:buClr>
                <a:srgbClr val="E4E9EF">
                  <a:lumMod val="50000"/>
                </a:srgbClr>
              </a:buClr>
              <a:buSzPct val="7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Proxima Nova Alt"/>
                <a:ea typeface="+mn-ea"/>
                <a:cs typeface="+mn-cs"/>
              </a:rPr>
              <a:t>Program was manualized and highly structured </a:t>
            </a:r>
          </a:p>
          <a:p>
            <a:pPr marL="571500" marR="0" lvl="0" indent="-571500" algn="l" defTabSz="457200" rtl="0" eaLnBrk="1" fontAlgn="auto" latinLnBrk="0" hangingPunct="1">
              <a:lnSpc>
                <a:spcPct val="100000"/>
              </a:lnSpc>
              <a:spcBef>
                <a:spcPct val="20000"/>
              </a:spcBef>
              <a:spcAft>
                <a:spcPts val="0"/>
              </a:spcAft>
              <a:buClr>
                <a:srgbClr val="E4E9EF">
                  <a:lumMod val="50000"/>
                </a:srgbClr>
              </a:buClr>
              <a:buSzPct val="7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Proxima Nova Alt"/>
                <a:ea typeface="+mn-ea"/>
                <a:cs typeface="+mn-cs"/>
              </a:rPr>
              <a:t>Emphasis on learning tools and using them outside of session</a:t>
            </a:r>
          </a:p>
          <a:p>
            <a:pPr marL="571500" marR="0" lvl="0" indent="-571500" algn="l" defTabSz="457200" rtl="0" eaLnBrk="1" fontAlgn="auto" latinLnBrk="0" hangingPunct="1">
              <a:lnSpc>
                <a:spcPct val="100000"/>
              </a:lnSpc>
              <a:spcBef>
                <a:spcPct val="20000"/>
              </a:spcBef>
              <a:spcAft>
                <a:spcPts val="0"/>
              </a:spcAft>
              <a:buClr>
                <a:srgbClr val="E4E9EF">
                  <a:lumMod val="50000"/>
                </a:srgbClr>
              </a:buClr>
              <a:buSzPct val="7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Proxima Nova Alt"/>
                <a:ea typeface="+mn-ea"/>
                <a:cs typeface="+mn-cs"/>
              </a:rPr>
              <a:t>	“</a:t>
            </a:r>
            <a:r>
              <a:rPr kumimoji="0" lang="en-US" sz="3600" b="1" i="1" u="none" strike="noStrike" kern="1200" cap="none" spc="0" normalizeH="0" baseline="0" noProof="0" dirty="0">
                <a:ln>
                  <a:noFill/>
                </a:ln>
                <a:solidFill>
                  <a:prstClr val="black"/>
                </a:solidFill>
                <a:effectLst/>
                <a:uLnTx/>
                <a:uFillTx/>
                <a:latin typeface="Proxima Nova Alt"/>
                <a:ea typeface="+mn-ea"/>
                <a:cs typeface="+mn-cs"/>
              </a:rPr>
              <a:t>Home practice is the program.</a:t>
            </a:r>
            <a:r>
              <a:rPr kumimoji="0" lang="en-US" sz="3600" b="0" i="0" u="none" strike="noStrike" kern="1200" cap="none" spc="0" normalizeH="0" baseline="0" noProof="0" dirty="0">
                <a:ln>
                  <a:noFill/>
                </a:ln>
                <a:solidFill>
                  <a:prstClr val="black"/>
                </a:solidFill>
                <a:effectLst/>
                <a:uLnTx/>
                <a:uFillTx/>
                <a:latin typeface="Proxima Nova Alt"/>
                <a:ea typeface="+mn-ea"/>
                <a:cs typeface="+mn-cs"/>
              </a:rPr>
              <a:t>”</a:t>
            </a:r>
          </a:p>
          <a:p>
            <a:pPr marL="4000500" marR="0" lvl="8" indent="-342900" algn="l"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endPar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 name="Footer Placeholder 15">
            <a:extLst>
              <a:ext uri="{FF2B5EF4-FFF2-40B4-BE49-F238E27FC236}">
                <a16:creationId xmlns:a16="http://schemas.microsoft.com/office/drawing/2014/main" id="{1F5976B9-8E61-A789-1089-E8EAFCF9463F}"/>
              </a:ext>
            </a:extLst>
          </p:cNvPr>
          <p:cNvSpPr>
            <a:spLocks noGrp="1"/>
          </p:cNvSpPr>
          <p:nvPr>
            <p:ph type="ftr" sz="quarter" idx="3"/>
          </p:nvPr>
        </p:nvSpPr>
        <p:spPr>
          <a:xfrm>
            <a:off x="3220996" y="6313833"/>
            <a:ext cx="7447005" cy="365125"/>
          </a:xfrm>
        </p:spPr>
        <p:txBody>
          <a:bodyPr/>
          <a:lstStyle/>
          <a:p>
            <a:r>
              <a:rPr lang="en-US" dirty="0"/>
              <a:t>Family Matters:  Providing Support to Kinship care providers</a:t>
            </a:r>
          </a:p>
        </p:txBody>
      </p:sp>
    </p:spTree>
    <p:extLst>
      <p:ext uri="{BB962C8B-B14F-4D97-AF65-F5344CB8AC3E}">
        <p14:creationId xmlns:p14="http://schemas.microsoft.com/office/powerpoint/2010/main" val="273069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186153" y="336844"/>
            <a:ext cx="6684579" cy="152165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18A1DF"/>
              </a:solidFill>
              <a:effectLst/>
              <a:uLnTx/>
              <a:uFillTx/>
              <a:latin typeface="Proxima Nova Alt Blk"/>
              <a:ea typeface="Proxima Nova Alt Black" charset="0"/>
              <a:cs typeface="Proxima Nova Alt Blk"/>
            </a:endParaRPr>
          </a:p>
        </p:txBody>
      </p:sp>
      <p:sp>
        <p:nvSpPr>
          <p:cNvPr id="9" name="Rectangle 8"/>
          <p:cNvSpPr/>
          <p:nvPr/>
        </p:nvSpPr>
        <p:spPr>
          <a:xfrm>
            <a:off x="1524000" y="0"/>
            <a:ext cx="9144000" cy="76200"/>
          </a:xfrm>
          <a:prstGeom prst="rect">
            <a:avLst/>
          </a:prstGeom>
          <a:solidFill>
            <a:srgbClr val="FDC5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8826848" y="129680"/>
            <a:ext cx="1841152" cy="1810669"/>
          </a:xfrm>
          <a:prstGeom prst="rect">
            <a:avLst/>
          </a:prstGeom>
        </p:spPr>
      </p:pic>
      <p:sp>
        <p:nvSpPr>
          <p:cNvPr id="3" name="Title 2"/>
          <p:cNvSpPr>
            <a:spLocks noGrp="1"/>
          </p:cNvSpPr>
          <p:nvPr>
            <p:ph type="title"/>
          </p:nvPr>
        </p:nvSpPr>
        <p:spPr>
          <a:xfrm>
            <a:off x="803564" y="129680"/>
            <a:ext cx="9672918" cy="1085570"/>
          </a:xfrm>
        </p:spPr>
        <p:txBody>
          <a:bodyPr/>
          <a:lstStyle/>
          <a:p>
            <a:pPr algn="ctr"/>
            <a:r>
              <a:rPr lang="en-US" b="1" dirty="0">
                <a:solidFill>
                  <a:srgbClr val="00B0F0"/>
                </a:solidFill>
                <a:latin typeface="Proxima Nova Alt" panose="02000506030000020004"/>
              </a:rPr>
              <a:t>Evaluation of the FBP</a:t>
            </a:r>
          </a:p>
        </p:txBody>
      </p:sp>
      <p:sp>
        <p:nvSpPr>
          <p:cNvPr id="4" name="Content Placeholder 3"/>
          <p:cNvSpPr>
            <a:spLocks noGrp="1"/>
          </p:cNvSpPr>
          <p:nvPr>
            <p:ph idx="1"/>
          </p:nvPr>
        </p:nvSpPr>
        <p:spPr>
          <a:xfrm>
            <a:off x="1060624" y="1097671"/>
            <a:ext cx="8229600" cy="4525963"/>
          </a:xfrm>
        </p:spPr>
        <p:txBody>
          <a:bodyPr>
            <a:normAutofit fontScale="92500" lnSpcReduction="10000"/>
          </a:bodyPr>
          <a:lstStyle/>
          <a:p>
            <a:pPr marL="0" indent="0">
              <a:buNone/>
            </a:pPr>
            <a:endParaRPr lang="en-US" dirty="0">
              <a:latin typeface="Proxima Nova Alt" panose="02000506030000020004"/>
            </a:endParaRPr>
          </a:p>
          <a:p>
            <a:pPr>
              <a:buFont typeface="Courier New" panose="02070309020205020404" pitchFamily="49" charset="0"/>
              <a:buChar char="o"/>
            </a:pPr>
            <a:r>
              <a:rPr lang="en-US" sz="3200" dirty="0"/>
              <a:t>Randomized Trial with 244 parentally bereaved children in 156 families</a:t>
            </a:r>
          </a:p>
          <a:p>
            <a:pPr>
              <a:buFont typeface="Courier New" panose="02070309020205020404" pitchFamily="49" charset="0"/>
              <a:buChar char="o"/>
            </a:pPr>
            <a:r>
              <a:rPr lang="en-US" sz="3200" dirty="0"/>
              <a:t>Randomly assigned to receive FBP or the best literature we could find</a:t>
            </a:r>
          </a:p>
          <a:p>
            <a:pPr>
              <a:buFont typeface="Courier New" panose="02070309020205020404" pitchFamily="49" charset="0"/>
              <a:buChar char="o"/>
            </a:pPr>
            <a:r>
              <a:rPr lang="en-US" sz="3200" dirty="0"/>
              <a:t>Five assessments over 15 years</a:t>
            </a:r>
          </a:p>
          <a:p>
            <a:pPr lvl="1">
              <a:buFont typeface="Courier New" panose="02070309020205020404" pitchFamily="49" charset="0"/>
              <a:buChar char="o"/>
            </a:pPr>
            <a:r>
              <a:rPr lang="en-US" sz="2800" dirty="0"/>
              <a:t>Pre</a:t>
            </a:r>
          </a:p>
          <a:p>
            <a:pPr lvl="1">
              <a:buFont typeface="Courier New" panose="02070309020205020404" pitchFamily="49" charset="0"/>
              <a:buChar char="o"/>
            </a:pPr>
            <a:r>
              <a:rPr lang="en-US" sz="2800" dirty="0"/>
              <a:t>Post</a:t>
            </a:r>
          </a:p>
          <a:p>
            <a:pPr lvl="1">
              <a:buFont typeface="Courier New" panose="02070309020205020404" pitchFamily="49" charset="0"/>
              <a:buChar char="o"/>
            </a:pPr>
            <a:r>
              <a:rPr lang="en-US" sz="2800" dirty="0"/>
              <a:t>11 months</a:t>
            </a:r>
          </a:p>
          <a:p>
            <a:pPr lvl="1">
              <a:buFont typeface="Courier New" panose="02070309020205020404" pitchFamily="49" charset="0"/>
              <a:buChar char="o"/>
            </a:pPr>
            <a:r>
              <a:rPr lang="en-US" sz="2800" dirty="0"/>
              <a:t>6 Years</a:t>
            </a:r>
          </a:p>
          <a:p>
            <a:pPr lvl="1">
              <a:buFont typeface="Courier New" panose="02070309020205020404" pitchFamily="49" charset="0"/>
              <a:buChar char="o"/>
            </a:pPr>
            <a:r>
              <a:rPr lang="en-US" sz="2800" dirty="0"/>
              <a:t>15 Years</a:t>
            </a:r>
          </a:p>
          <a:p>
            <a:pPr marL="0" indent="0">
              <a:buNone/>
            </a:pPr>
            <a:endParaRPr lang="en-US" dirty="0"/>
          </a:p>
        </p:txBody>
      </p:sp>
      <p:sp>
        <p:nvSpPr>
          <p:cNvPr id="6" name="Footer Placeholder 15">
            <a:extLst>
              <a:ext uri="{FF2B5EF4-FFF2-40B4-BE49-F238E27FC236}">
                <a16:creationId xmlns:a16="http://schemas.microsoft.com/office/drawing/2014/main" id="{4E0420C8-A863-98BF-CCF4-8D09643D6C87}"/>
              </a:ext>
            </a:extLst>
          </p:cNvPr>
          <p:cNvSpPr>
            <a:spLocks noGrp="1"/>
          </p:cNvSpPr>
          <p:nvPr>
            <p:ph type="ftr" sz="quarter" idx="3"/>
          </p:nvPr>
        </p:nvSpPr>
        <p:spPr>
          <a:xfrm>
            <a:off x="3220996" y="6313833"/>
            <a:ext cx="7447005" cy="365125"/>
          </a:xfrm>
        </p:spPr>
        <p:txBody>
          <a:bodyPr/>
          <a:lstStyle/>
          <a:p>
            <a:r>
              <a:rPr lang="en-US" dirty="0"/>
              <a:t>Family Matters:  Providing Support to Kinship care providers</a:t>
            </a:r>
          </a:p>
        </p:txBody>
      </p:sp>
    </p:spTree>
    <p:extLst>
      <p:ext uri="{BB962C8B-B14F-4D97-AF65-F5344CB8AC3E}">
        <p14:creationId xmlns:p14="http://schemas.microsoft.com/office/powerpoint/2010/main" val="99655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09489" y="318242"/>
            <a:ext cx="8384567" cy="736254"/>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18A1DF"/>
                </a:solidFill>
                <a:effectLst/>
                <a:uLnTx/>
                <a:uFillTx/>
                <a:latin typeface="Proxima Nova Alt Blk"/>
                <a:ea typeface="Proxima Nova Alt Black" charset="0"/>
                <a:cs typeface="Proxima Nova Alt Blk"/>
              </a:rPr>
              <a:t>Program Had Positive Effects on Offspring’s Adjustment 6 and 15 years Later</a:t>
            </a:r>
          </a:p>
        </p:txBody>
      </p:sp>
      <p:sp>
        <p:nvSpPr>
          <p:cNvPr id="8" name="Rectangle 7"/>
          <p:cNvSpPr/>
          <p:nvPr/>
        </p:nvSpPr>
        <p:spPr>
          <a:xfrm>
            <a:off x="1524000" y="0"/>
            <a:ext cx="9144000" cy="76200"/>
          </a:xfrm>
          <a:prstGeom prst="rect">
            <a:avLst/>
          </a:prstGeom>
          <a:solidFill>
            <a:srgbClr val="FDC5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8826848" y="94490"/>
            <a:ext cx="1841152" cy="1810669"/>
          </a:xfrm>
          <a:prstGeom prst="rect">
            <a:avLst/>
          </a:prstGeom>
        </p:spPr>
      </p:pic>
      <p:sp>
        <p:nvSpPr>
          <p:cNvPr id="9" name="Down Arrow 8"/>
          <p:cNvSpPr/>
          <p:nvPr/>
        </p:nvSpPr>
        <p:spPr>
          <a:xfrm>
            <a:off x="0" y="1896948"/>
            <a:ext cx="6811483" cy="4171721"/>
          </a:xfrm>
          <a:prstGeom prst="downArrow">
            <a:avLst>
              <a:gd name="adj1" fmla="val 50000"/>
              <a:gd name="adj2" fmla="val 50435"/>
            </a:avLst>
          </a:prstGeom>
          <a:solidFill>
            <a:srgbClr val="FFC000"/>
          </a:solidFill>
          <a:ln w="15875" cap="rnd" cmpd="sng" algn="ctr">
            <a:solidFill>
              <a:srgbClr val="E78712">
                <a:shade val="50000"/>
              </a:srgbClr>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647252"/>
              </a:solidFill>
              <a:effectLst/>
              <a:uLnTx/>
              <a:uFillTx/>
              <a:latin typeface="Century Gothic" panose="020B0502020202020204"/>
              <a:ea typeface="+mn-ea"/>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0" cap="none" spc="0" normalizeH="0" baseline="0" noProof="0" dirty="0">
              <a:ln>
                <a:noFill/>
              </a:ln>
              <a:solidFill>
                <a:srgbClr val="647252"/>
              </a:solidFill>
              <a:effectLst/>
              <a:uLnTx/>
              <a:uFillTx/>
              <a:latin typeface="Century Gothic" panose="020B0502020202020204"/>
              <a:ea typeface="+mn-ea"/>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647252"/>
                </a:solidFill>
                <a:effectLst/>
                <a:uLnTx/>
                <a:uFillTx/>
                <a:latin typeface="Century Gothic" panose="020B0502020202020204"/>
                <a:ea typeface="+mn-ea"/>
                <a:cs typeface="Arial" charset="0"/>
              </a:rPr>
              <a:t>Intrusive grief thoughts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647252"/>
                </a:solidFill>
                <a:effectLst/>
                <a:uLnTx/>
                <a:uFillTx/>
                <a:latin typeface="Century Gothic" panose="020B0502020202020204"/>
                <a:ea typeface="+mn-ea"/>
                <a:cs typeface="Arial" charset="0"/>
              </a:rPr>
              <a:t>Suicidal thoughts or attempts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647252"/>
                </a:solidFill>
                <a:effectLst/>
                <a:uLnTx/>
                <a:uFillTx/>
                <a:latin typeface="Century Gothic" panose="020B0502020202020204"/>
                <a:ea typeface="+mn-ea"/>
                <a:cs typeface="Arial" charset="0"/>
              </a:rPr>
              <a:t>Externalizing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647252"/>
                </a:solidFill>
                <a:effectLst/>
                <a:uLnTx/>
                <a:uFillTx/>
                <a:latin typeface="Century Gothic" panose="020B0502020202020204"/>
                <a:ea typeface="+mn-ea"/>
                <a:cs typeface="Arial" charset="0"/>
              </a:rPr>
              <a:t>Externalizing disorder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647252"/>
                </a:solidFill>
                <a:effectLst/>
                <a:uLnTx/>
                <a:uFillTx/>
                <a:latin typeface="Century Gothic" panose="020B0502020202020204"/>
                <a:ea typeface="+mn-ea"/>
                <a:cs typeface="Arial" charset="0"/>
              </a:rPr>
              <a:t>Internalizing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647252"/>
                </a:solidFill>
                <a:effectLst/>
                <a:uLnTx/>
                <a:uFillTx/>
                <a:latin typeface="Century Gothic" panose="020B0502020202020204"/>
                <a:ea typeface="+mn-ea"/>
                <a:cs typeface="Arial" charset="0"/>
              </a:rPr>
              <a:t>Biological stress response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entury Gothic" panose="020B0502020202020204"/>
              <a:ea typeface="+mn-ea"/>
              <a:cs typeface="Arial" charset="0"/>
            </a:endParaRPr>
          </a:p>
        </p:txBody>
      </p:sp>
      <p:sp>
        <p:nvSpPr>
          <p:cNvPr id="10" name="Down Arrow 9"/>
          <p:cNvSpPr/>
          <p:nvPr/>
        </p:nvSpPr>
        <p:spPr>
          <a:xfrm>
            <a:off x="5209954" y="2594344"/>
            <a:ext cx="6982046" cy="3960891"/>
          </a:xfrm>
          <a:prstGeom prst="downArrow">
            <a:avLst>
              <a:gd name="adj1" fmla="val 48497"/>
              <a:gd name="adj2" fmla="val 50000"/>
            </a:avLst>
          </a:prstGeom>
          <a:solidFill>
            <a:srgbClr val="00B0F0"/>
          </a:solidFill>
          <a:ln w="15875" cap="rnd" cmpd="sng" algn="ctr">
            <a:solidFill>
              <a:srgbClr val="E78712">
                <a:shade val="50000"/>
              </a:srgbClr>
            </a:solidFill>
            <a:prstDash val="solid"/>
          </a:ln>
          <a:effectLst/>
        </p:spPr>
        <p:txBody>
          <a:bodyPr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1" i="0" u="none" strike="noStrike" kern="0" cap="none" spc="0" normalizeH="0" baseline="0" noProof="0" dirty="0">
              <a:ln>
                <a:noFill/>
              </a:ln>
              <a:solidFill>
                <a:srgbClr val="EAE8CF">
                  <a:lumMod val="10000"/>
                </a:srgbClr>
              </a:solidFill>
              <a:effectLst/>
              <a:uLnTx/>
              <a:uFillTx/>
              <a:latin typeface="Century Gothic" panose="020B0502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1" i="0" u="none" strike="noStrike" kern="0" cap="none" spc="0" normalizeH="0" baseline="0" noProof="0" dirty="0">
              <a:ln>
                <a:noFill/>
              </a:ln>
              <a:solidFill>
                <a:srgbClr val="EAE8CF">
                  <a:lumMod val="10000"/>
                </a:srgbClr>
              </a:solidFill>
              <a:effectLst/>
              <a:uLnTx/>
              <a:uFillTx/>
              <a:latin typeface="Century Gothic" panose="020B0502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0" cap="none" spc="0" normalizeH="0" baseline="0" noProof="0" dirty="0">
                <a:ln>
                  <a:noFill/>
                </a:ln>
                <a:solidFill>
                  <a:schemeClr val="accent3">
                    <a:lumMod val="50000"/>
                  </a:schemeClr>
                </a:solidFill>
                <a:effectLst/>
                <a:uLnTx/>
                <a:uFillTx/>
                <a:latin typeface="Century Gothic" panose="020B0502020202020204"/>
                <a:ea typeface="+mn-ea"/>
                <a:cs typeface="+mn-cs"/>
              </a:rPr>
              <a:t>Visits to MD or psychologist for mental health problems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0" cap="none" spc="0" normalizeH="0" baseline="0" noProof="0" dirty="0">
                <a:ln>
                  <a:noFill/>
                </a:ln>
                <a:solidFill>
                  <a:schemeClr val="accent3">
                    <a:lumMod val="50000"/>
                  </a:schemeClr>
                </a:solidFill>
                <a:effectLst/>
                <a:uLnTx/>
                <a:uFillTx/>
                <a:latin typeface="Century Gothic" panose="020B0502020202020204"/>
                <a:ea typeface="+mn-ea"/>
                <a:cs typeface="+mn-cs"/>
              </a:rPr>
              <a:t>Use of psychiatric medication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0" cap="none" spc="0" normalizeH="0" baseline="0" noProof="0" dirty="0">
                <a:ln>
                  <a:noFill/>
                </a:ln>
                <a:solidFill>
                  <a:schemeClr val="accent3">
                    <a:lumMod val="50000"/>
                  </a:schemeClr>
                </a:solidFill>
                <a:effectLst/>
                <a:uLnTx/>
                <a:uFillTx/>
                <a:latin typeface="Century Gothic" panose="020B0502020202020204"/>
                <a:ea typeface="+mn-ea"/>
                <a:cs typeface="+mn-cs"/>
              </a:rPr>
              <a:t>Mental health problems reported by people who knew them well</a:t>
            </a:r>
          </a:p>
        </p:txBody>
      </p:sp>
      <p:sp>
        <p:nvSpPr>
          <p:cNvPr id="3" name="TextBox 2"/>
          <p:cNvSpPr txBox="1"/>
          <p:nvPr/>
        </p:nvSpPr>
        <p:spPr>
          <a:xfrm>
            <a:off x="2632420" y="1905159"/>
            <a:ext cx="15466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Six Years Later</a:t>
            </a:r>
          </a:p>
        </p:txBody>
      </p:sp>
      <p:sp>
        <p:nvSpPr>
          <p:cNvPr id="11" name="TextBox 10"/>
          <p:cNvSpPr txBox="1"/>
          <p:nvPr/>
        </p:nvSpPr>
        <p:spPr>
          <a:xfrm rot="10800000" flipV="1">
            <a:off x="7683847" y="2755822"/>
            <a:ext cx="22860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Fifteen Years Later</a:t>
            </a:r>
          </a:p>
        </p:txBody>
      </p:sp>
    </p:spTree>
    <p:extLst>
      <p:ext uri="{BB962C8B-B14F-4D97-AF65-F5344CB8AC3E}">
        <p14:creationId xmlns:p14="http://schemas.microsoft.com/office/powerpoint/2010/main" val="302051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672353" y="370284"/>
            <a:ext cx="7914545" cy="1376230"/>
          </a:xfrm>
          <a:prstGeom prst="rect">
            <a:avLst/>
          </a:prstGeom>
        </p:spPr>
        <p:txBody>
          <a:bodyPr vert="horz" lIns="91440" tIns="45720" rIns="91440" bIns="45720" rtlCol="0" anchor="t" anchorCtr="0">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8A1DF"/>
                </a:solidFill>
                <a:effectLst/>
                <a:uLnTx/>
                <a:uFillTx/>
                <a:latin typeface="Proxima Nova Alt Black" charset="0"/>
                <a:ea typeface="+mj-ea"/>
                <a:cs typeface="+mj-cs"/>
              </a:rPr>
              <a:t>Program had Positive Effects on Parents’ Adjustment 6 and 15 Years Later </a:t>
            </a:r>
            <a:endParaRPr kumimoji="0" lang="en-US" sz="3600" b="0" i="0" u="none" strike="noStrike" kern="1200" cap="none" spc="0" normalizeH="0" baseline="0" noProof="0" dirty="0">
              <a:ln>
                <a:noFill/>
              </a:ln>
              <a:solidFill>
                <a:srgbClr val="1F497D">
                  <a:satMod val="130000"/>
                </a:srgbClr>
              </a:solidFill>
              <a:effectLst/>
              <a:uLnTx/>
              <a:uFillTx/>
              <a:latin typeface="Calibri"/>
              <a:ea typeface="+mj-ea"/>
              <a:cs typeface="+mj-cs"/>
            </a:endParaRPr>
          </a:p>
        </p:txBody>
      </p:sp>
      <p:sp>
        <p:nvSpPr>
          <p:cNvPr id="14" name="Rectangle 13"/>
          <p:cNvSpPr/>
          <p:nvPr/>
        </p:nvSpPr>
        <p:spPr>
          <a:xfrm>
            <a:off x="1524000" y="0"/>
            <a:ext cx="9144000" cy="76200"/>
          </a:xfrm>
          <a:prstGeom prst="rect">
            <a:avLst/>
          </a:prstGeom>
          <a:solidFill>
            <a:srgbClr val="FDC5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Down Arrow 7"/>
          <p:cNvSpPr/>
          <p:nvPr/>
        </p:nvSpPr>
        <p:spPr>
          <a:xfrm>
            <a:off x="672353" y="2040598"/>
            <a:ext cx="5880847" cy="3593720"/>
          </a:xfrm>
          <a:prstGeom prst="downArrow">
            <a:avLst>
              <a:gd name="adj1" fmla="val 44357"/>
              <a:gd name="adj2" fmla="val 50000"/>
            </a:avLst>
          </a:prstGeom>
          <a:solidFill>
            <a:srgbClr val="FDC526"/>
          </a:solidFill>
          <a:ln w="15875" cap="rnd" cmpd="sng" algn="ctr">
            <a:solidFill>
              <a:srgbClr val="E78712">
                <a:shade val="50000"/>
              </a:srgbClr>
            </a:solidFill>
            <a:prstDash val="solid"/>
          </a:ln>
          <a:effectLst/>
        </p:spPr>
        <p:txBody>
          <a:bodyPr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0" cap="none" spc="0" normalizeH="0" baseline="0" noProof="0" dirty="0">
                <a:ln>
                  <a:noFill/>
                </a:ln>
                <a:solidFill>
                  <a:srgbClr val="EAE8CF">
                    <a:lumMod val="25000"/>
                  </a:srgbClr>
                </a:solidFill>
                <a:effectLst/>
                <a:uLnTx/>
                <a:uFillTx/>
                <a:latin typeface="Century Gothic" panose="020B0502020202020204"/>
                <a:ea typeface="+mn-ea"/>
                <a:cs typeface="Arial" charset="0"/>
              </a:rPr>
              <a:t>Complicated grief (11.8% vs. 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0" cap="none" spc="0" normalizeH="0" baseline="0" noProof="0" dirty="0">
                <a:ln>
                  <a:noFill/>
                </a:ln>
                <a:solidFill>
                  <a:srgbClr val="EAE8CF">
                    <a:lumMod val="25000"/>
                  </a:srgbClr>
                </a:solidFill>
                <a:effectLst/>
                <a:uLnTx/>
                <a:uFillTx/>
                <a:latin typeface="Century Gothic" panose="020B0502020202020204"/>
                <a:ea typeface="+mn-ea"/>
                <a:cs typeface="Arial" charset="0"/>
              </a:rPr>
              <a:t>Depression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0" cap="none" spc="0" normalizeH="0" baseline="0" noProof="0" dirty="0">
                <a:ln>
                  <a:noFill/>
                </a:ln>
                <a:solidFill>
                  <a:srgbClr val="EAE8CF">
                    <a:lumMod val="25000"/>
                  </a:srgbClr>
                </a:solidFill>
                <a:effectLst/>
                <a:uLnTx/>
                <a:uFillTx/>
                <a:latin typeface="Century Gothic" panose="020B0502020202020204"/>
                <a:ea typeface="+mn-ea"/>
                <a:cs typeface="Arial" charset="0"/>
              </a:rPr>
              <a:t>Alcohol abuse </a:t>
            </a:r>
          </a:p>
        </p:txBody>
      </p:sp>
      <p:sp>
        <p:nvSpPr>
          <p:cNvPr id="9" name="Down Arrow 8"/>
          <p:cNvSpPr/>
          <p:nvPr/>
        </p:nvSpPr>
        <p:spPr>
          <a:xfrm>
            <a:off x="5473207" y="3171378"/>
            <a:ext cx="5563387" cy="315598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srgbClr val="EAE8CF">
                    <a:lumMod val="25000"/>
                  </a:srgbClr>
                </a:solidFill>
                <a:effectLst/>
                <a:uLnTx/>
                <a:uFillTx/>
                <a:latin typeface="Century Gothic" panose="020B0502020202020204"/>
                <a:ea typeface="+mn-ea"/>
                <a:cs typeface="+mn-cs"/>
              </a:rPr>
              <a:t>Alcohol abuse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srgbClr val="EAE8CF">
                    <a:lumMod val="25000"/>
                  </a:srgbClr>
                </a:solidFill>
                <a:effectLst/>
                <a:uLnTx/>
                <a:uFillTx/>
                <a:latin typeface="Century Gothic" panose="020B0502020202020204"/>
                <a:ea typeface="+mn-ea"/>
                <a:cs typeface="+mn-cs"/>
              </a:rPr>
              <a:t>Attendance at support groups</a:t>
            </a:r>
          </a:p>
        </p:txBody>
      </p:sp>
      <p:sp>
        <p:nvSpPr>
          <p:cNvPr id="10" name="TextBox 9"/>
          <p:cNvSpPr txBox="1"/>
          <p:nvPr/>
        </p:nvSpPr>
        <p:spPr>
          <a:xfrm>
            <a:off x="2839455" y="2073774"/>
            <a:ext cx="15466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Six Years Later</a:t>
            </a:r>
          </a:p>
        </p:txBody>
      </p:sp>
      <p:sp>
        <p:nvSpPr>
          <p:cNvPr id="12" name="TextBox 11"/>
          <p:cNvSpPr txBox="1"/>
          <p:nvPr/>
        </p:nvSpPr>
        <p:spPr>
          <a:xfrm>
            <a:off x="6976953" y="3174254"/>
            <a:ext cx="25320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Fifteen Years Later</a:t>
            </a:r>
          </a:p>
        </p:txBody>
      </p:sp>
      <p:pic>
        <p:nvPicPr>
          <p:cNvPr id="13" name="Picture 12"/>
          <p:cNvPicPr>
            <a:picLocks noChangeAspect="1"/>
          </p:cNvPicPr>
          <p:nvPr/>
        </p:nvPicPr>
        <p:blipFill>
          <a:blip r:embed="rId3"/>
          <a:stretch>
            <a:fillRect/>
          </a:stretch>
        </p:blipFill>
        <p:spPr>
          <a:xfrm>
            <a:off x="8937205" y="370284"/>
            <a:ext cx="1841152" cy="1810669"/>
          </a:xfrm>
          <a:prstGeom prst="rect">
            <a:avLst/>
          </a:prstGeom>
        </p:spPr>
      </p:pic>
    </p:spTree>
    <p:extLst>
      <p:ext uri="{BB962C8B-B14F-4D97-AF65-F5344CB8AC3E}">
        <p14:creationId xmlns:p14="http://schemas.microsoft.com/office/powerpoint/2010/main" val="2122889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186153" y="336844"/>
            <a:ext cx="6684579" cy="152165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18A1DF"/>
              </a:solidFill>
              <a:effectLst/>
              <a:uLnTx/>
              <a:uFillTx/>
              <a:latin typeface="Proxima Nova Alt Blk"/>
              <a:ea typeface="Proxima Nova Alt Black" charset="0"/>
              <a:cs typeface="Proxima Nova Alt Blk"/>
            </a:endParaRPr>
          </a:p>
        </p:txBody>
      </p:sp>
      <p:sp>
        <p:nvSpPr>
          <p:cNvPr id="9" name="Rectangle 8"/>
          <p:cNvSpPr/>
          <p:nvPr/>
        </p:nvSpPr>
        <p:spPr>
          <a:xfrm>
            <a:off x="1524000" y="0"/>
            <a:ext cx="9144000" cy="76200"/>
          </a:xfrm>
          <a:prstGeom prst="rect">
            <a:avLst/>
          </a:prstGeom>
          <a:solidFill>
            <a:srgbClr val="FDC5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9432518" y="129681"/>
            <a:ext cx="1526835" cy="1501556"/>
          </a:xfrm>
          <a:prstGeom prst="rect">
            <a:avLst/>
          </a:prstGeom>
        </p:spPr>
      </p:pic>
      <p:sp>
        <p:nvSpPr>
          <p:cNvPr id="3" name="Title 2"/>
          <p:cNvSpPr>
            <a:spLocks noGrp="1"/>
          </p:cNvSpPr>
          <p:nvPr>
            <p:ph type="title"/>
          </p:nvPr>
        </p:nvSpPr>
        <p:spPr>
          <a:xfrm>
            <a:off x="356451" y="395903"/>
            <a:ext cx="10009094" cy="1656983"/>
          </a:xfrm>
        </p:spPr>
        <p:txBody>
          <a:bodyPr>
            <a:normAutofit/>
          </a:bodyPr>
          <a:lstStyle/>
          <a:p>
            <a:pPr algn="ctr"/>
            <a:r>
              <a:rPr lang="en-US" b="1" dirty="0">
                <a:solidFill>
                  <a:srgbClr val="00B0F0"/>
                </a:solidFill>
                <a:latin typeface="Proxima Nova Alt"/>
              </a:rPr>
              <a:t>How did the program work?  </a:t>
            </a:r>
          </a:p>
        </p:txBody>
      </p:sp>
      <p:sp>
        <p:nvSpPr>
          <p:cNvPr id="4" name="Content Placeholder 3"/>
          <p:cNvSpPr>
            <a:spLocks noGrp="1"/>
          </p:cNvSpPr>
          <p:nvPr>
            <p:ph idx="1"/>
          </p:nvPr>
        </p:nvSpPr>
        <p:spPr/>
        <p:txBody>
          <a:bodyPr>
            <a:normAutofit fontScale="92500" lnSpcReduction="20000"/>
          </a:bodyPr>
          <a:lstStyle/>
          <a:p>
            <a:pPr marL="0" indent="0">
              <a:buNone/>
            </a:pPr>
            <a:endParaRPr lang="en-US" dirty="0"/>
          </a:p>
          <a:p>
            <a:pPr>
              <a:buFont typeface="Courier New" panose="02070309020205020404" pitchFamily="49" charset="0"/>
              <a:buChar char="o"/>
            </a:pPr>
            <a:r>
              <a:rPr lang="en-US" sz="3600" dirty="0"/>
              <a:t>Four factors seem to account for effects of the program</a:t>
            </a:r>
          </a:p>
          <a:p>
            <a:pPr lvl="1">
              <a:buFont typeface="Courier New" panose="02070309020205020404" pitchFamily="49" charset="0"/>
              <a:buChar char="o"/>
            </a:pPr>
            <a:r>
              <a:rPr lang="en-US" sz="3200" dirty="0"/>
              <a:t>Strengthening positive parenting</a:t>
            </a:r>
          </a:p>
          <a:p>
            <a:pPr lvl="1">
              <a:buFont typeface="Courier New" panose="02070309020205020404" pitchFamily="49" charset="0"/>
              <a:buChar char="o"/>
            </a:pPr>
            <a:r>
              <a:rPr lang="en-US" sz="3200" dirty="0"/>
              <a:t>Reduce exposure to stressful events</a:t>
            </a:r>
          </a:p>
          <a:p>
            <a:pPr lvl="1">
              <a:buFont typeface="Courier New" panose="02070309020205020404" pitchFamily="49" charset="0"/>
              <a:buChar char="o"/>
            </a:pPr>
            <a:r>
              <a:rPr lang="en-US" sz="3200" dirty="0"/>
              <a:t>Increase child perceived coping efficacy</a:t>
            </a:r>
          </a:p>
          <a:p>
            <a:pPr lvl="1">
              <a:buFont typeface="Courier New" panose="02070309020205020404" pitchFamily="49" charset="0"/>
              <a:buChar char="o"/>
            </a:pPr>
            <a:r>
              <a:rPr lang="en-US" sz="3200" dirty="0"/>
              <a:t>Increase child emotion regulation (don’t need to hide their feelings</a:t>
            </a:r>
          </a:p>
          <a:p>
            <a:pPr>
              <a:buFont typeface="Courier New" panose="02070309020205020404" pitchFamily="49" charset="0"/>
              <a:buChar char="o"/>
            </a:pPr>
            <a:r>
              <a:rPr lang="en-US" sz="3600" dirty="0"/>
              <a:t>Strengthening these factors immediately following the program account for long term benefits six and fifteen years later. </a:t>
            </a:r>
          </a:p>
          <a:p>
            <a:pPr marL="0" indent="0">
              <a:buNone/>
            </a:pPr>
            <a:endParaRPr lang="en-US" sz="3600" b="1" dirty="0">
              <a:solidFill>
                <a:srgbClr val="00B0F0"/>
              </a:solidFill>
            </a:endParaRPr>
          </a:p>
        </p:txBody>
      </p:sp>
    </p:spTree>
    <p:extLst>
      <p:ext uri="{BB962C8B-B14F-4D97-AF65-F5344CB8AC3E}">
        <p14:creationId xmlns:p14="http://schemas.microsoft.com/office/powerpoint/2010/main" val="376953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hild with his hand on his face&#10;&#10;Description automatically generated with medium confidence">
            <a:extLst>
              <a:ext uri="{FF2B5EF4-FFF2-40B4-BE49-F238E27FC236}">
                <a16:creationId xmlns:a16="http://schemas.microsoft.com/office/drawing/2014/main" id="{8507A4F9-A4B4-DFD0-2C75-BE1564894F57}"/>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8428" b="6986"/>
          <a:stretch/>
        </p:blipFill>
        <p:spPr>
          <a:xfrm>
            <a:off x="20" y="10"/>
            <a:ext cx="12191980" cy="6857990"/>
          </a:xfrm>
          <a:prstGeom prst="rect">
            <a:avLst/>
          </a:prstGeom>
        </p:spPr>
      </p:pic>
      <p:sp>
        <p:nvSpPr>
          <p:cNvPr id="6" name="Title 5"/>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sz="4400" dirty="0">
                <a:solidFill>
                  <a:srgbClr val="FFFFFF"/>
                </a:solidFill>
                <a:latin typeface="+mj-lt"/>
              </a:rPr>
              <a:t>Program Responses:  What We Learned During the Pandemic</a:t>
            </a:r>
          </a:p>
        </p:txBody>
      </p:sp>
      <p:sp>
        <p:nvSpPr>
          <p:cNvPr id="7" name="Content Placeholder 6"/>
          <p:cNvSpPr>
            <a:spLocks noGrp="1"/>
          </p:cNvSpPr>
          <p:nvPr>
            <p:ph sz="half" idx="1"/>
          </p:nvPr>
        </p:nvSpPr>
        <p:spPr>
          <a:xfrm>
            <a:off x="838200" y="1825625"/>
            <a:ext cx="10515600" cy="4351338"/>
          </a:xfrm>
        </p:spPr>
        <p:txBody>
          <a:bodyPr vert="horz" lIns="91440" tIns="45720" rIns="91440" bIns="45720" rtlCol="0">
            <a:normAutofit/>
          </a:bodyPr>
          <a:lstStyle/>
          <a:p>
            <a:pPr indent="-228600" defTabSz="914400"/>
            <a:r>
              <a:rPr lang="en-US" sz="2200" dirty="0">
                <a:solidFill>
                  <a:srgbClr val="FFFFFF"/>
                </a:solidFill>
              </a:rPr>
              <a:t>R</a:t>
            </a:r>
            <a:r>
              <a:rPr lang="en-US" sz="2400" dirty="0">
                <a:solidFill>
                  <a:srgbClr val="FFFFFF"/>
                </a:solidFill>
              </a:rPr>
              <a:t>esponded to not just to death but to the array of needs families were coping with such as academic success, peace of mind, income, health.</a:t>
            </a:r>
          </a:p>
          <a:p>
            <a:pPr indent="-228600" defTabSz="914400"/>
            <a:r>
              <a:rPr lang="en-US" sz="2400" dirty="0">
                <a:solidFill>
                  <a:srgbClr val="FFFFFF"/>
                </a:solidFill>
              </a:rPr>
              <a:t>Greater emphasis on permanency planning—standby guardianship, advance directives.</a:t>
            </a:r>
          </a:p>
          <a:p>
            <a:pPr indent="-228600" defTabSz="914400"/>
            <a:r>
              <a:rPr lang="en-US" sz="2400" dirty="0">
                <a:solidFill>
                  <a:srgbClr val="FFFFFF"/>
                </a:solidFill>
              </a:rPr>
              <a:t>Expanded group offerings: “Littles, Middles and Teens.”</a:t>
            </a:r>
          </a:p>
          <a:p>
            <a:pPr indent="-228600" defTabSz="914400"/>
            <a:r>
              <a:rPr lang="en-US" sz="2400" dirty="0">
                <a:solidFill>
                  <a:srgbClr val="FFFFFF"/>
                </a:solidFill>
              </a:rPr>
              <a:t>Trained staff to understand more about grief and loss and be better equipped to respond to the needs of grieving families as well as conduct risk assessments.</a:t>
            </a:r>
          </a:p>
          <a:p>
            <a:pPr indent="-228600" defTabSz="914400"/>
            <a:r>
              <a:rPr lang="en-US" sz="2400" dirty="0">
                <a:solidFill>
                  <a:srgbClr val="FFFFFF"/>
                </a:solidFill>
              </a:rPr>
              <a:t>Used technology—Zoom—to reach more clients in diverse places, School based programs closed so Zoom became alternative.</a:t>
            </a:r>
          </a:p>
          <a:p>
            <a:pPr indent="-228600" defTabSz="914400"/>
            <a:endParaRPr lang="en-US" sz="2400" dirty="0">
              <a:solidFill>
                <a:srgbClr val="FFFFFF"/>
              </a:solidFill>
            </a:endParaRPr>
          </a:p>
          <a:p>
            <a:pPr marL="0" indent="0" algn="r" defTabSz="914400">
              <a:buNone/>
            </a:pPr>
            <a:r>
              <a:rPr lang="en-US" sz="1400" dirty="0">
                <a:solidFill>
                  <a:srgbClr val="FFFFFF"/>
                </a:solidFill>
              </a:rPr>
              <a:t>* JBFCS Child and Adolescent Loss and Bereavement Program</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0646467-8CBD-4A7F-AF6C-43BECA5C9130}" type="slidenum">
              <a:rPr lang="en-US">
                <a:solidFill>
                  <a:srgbClr val="FFFFFF"/>
                </a:solidFill>
                <a:latin typeface="Calibri" panose="020F0502020204030204"/>
              </a:rPr>
              <a:pPr>
                <a:spcAft>
                  <a:spcPts val="600"/>
                </a:spcAft>
                <a:defRPr/>
              </a:pPr>
              <a:t>16</a:t>
            </a:fld>
            <a:endParaRPr lang="en-US">
              <a:solidFill>
                <a:srgbClr val="FFFFFF"/>
              </a:solidFill>
              <a:latin typeface="Calibri" panose="020F0502020204030204"/>
            </a:endParaRPr>
          </a:p>
        </p:txBody>
      </p:sp>
      <p:sp>
        <p:nvSpPr>
          <p:cNvPr id="2" name="Footer Placeholder 15">
            <a:extLst>
              <a:ext uri="{FF2B5EF4-FFF2-40B4-BE49-F238E27FC236}">
                <a16:creationId xmlns:a16="http://schemas.microsoft.com/office/drawing/2014/main" id="{255933CE-1810-6674-71BB-DFE8000C34A1}"/>
              </a:ext>
            </a:extLst>
          </p:cNvPr>
          <p:cNvSpPr>
            <a:spLocks noGrp="1"/>
          </p:cNvSpPr>
          <p:nvPr>
            <p:ph type="ftr" sz="quarter" idx="3"/>
          </p:nvPr>
        </p:nvSpPr>
        <p:spPr>
          <a:xfrm>
            <a:off x="2689368" y="6334919"/>
            <a:ext cx="7447005" cy="365125"/>
          </a:xfrm>
        </p:spPr>
        <p:txBody>
          <a:bodyPr/>
          <a:lstStyle/>
          <a:p>
            <a:r>
              <a:rPr lang="en-US" dirty="0"/>
              <a:t>Family Matters:  Providing Support to Kinship care providers</a:t>
            </a:r>
          </a:p>
        </p:txBody>
      </p:sp>
    </p:spTree>
    <p:extLst>
      <p:ext uri="{BB962C8B-B14F-4D97-AF65-F5344CB8AC3E}">
        <p14:creationId xmlns:p14="http://schemas.microsoft.com/office/powerpoint/2010/main" val="64575290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holding a baby&#10;&#10;Description automatically generated with medium confidence">
            <a:extLst>
              <a:ext uri="{FF2B5EF4-FFF2-40B4-BE49-F238E27FC236}">
                <a16:creationId xmlns:a16="http://schemas.microsoft.com/office/drawing/2014/main" id="{10F0B0BD-C95B-A5B0-D1AC-01C6E18D3664}"/>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15677" b="54"/>
          <a:stretch/>
        </p:blipFill>
        <p:spPr>
          <a:xfrm>
            <a:off x="20" y="10"/>
            <a:ext cx="12191980" cy="6857990"/>
          </a:xfrm>
          <a:prstGeom prst="rect">
            <a:avLst/>
          </a:prstGeom>
        </p:spPr>
      </p:pic>
      <p:sp>
        <p:nvSpPr>
          <p:cNvPr id="6" name="Title 5"/>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sz="4400" dirty="0">
                <a:solidFill>
                  <a:srgbClr val="FFFFFF"/>
                </a:solidFill>
                <a:latin typeface="+mj-lt"/>
              </a:rPr>
              <a:t>Program Responses:  What We Learned During the Pandemic(</a:t>
            </a:r>
            <a:r>
              <a:rPr lang="en-US" sz="4400" dirty="0" err="1">
                <a:solidFill>
                  <a:srgbClr val="FFFFFF"/>
                </a:solidFill>
                <a:latin typeface="+mj-lt"/>
              </a:rPr>
              <a:t>Cont</a:t>
            </a:r>
            <a:r>
              <a:rPr lang="en-US" sz="4400" dirty="0">
                <a:solidFill>
                  <a:srgbClr val="FFFFFF"/>
                </a:solidFill>
                <a:latin typeface="+mj-lt"/>
              </a:rPr>
              <a:t>).</a:t>
            </a:r>
          </a:p>
        </p:txBody>
      </p:sp>
      <p:sp>
        <p:nvSpPr>
          <p:cNvPr id="7" name="Content Placeholder 6"/>
          <p:cNvSpPr>
            <a:spLocks noGrp="1"/>
          </p:cNvSpPr>
          <p:nvPr>
            <p:ph sz="half" idx="1"/>
          </p:nvPr>
        </p:nvSpPr>
        <p:spPr>
          <a:xfrm>
            <a:off x="838199" y="1825625"/>
            <a:ext cx="10901083" cy="4667250"/>
          </a:xfrm>
        </p:spPr>
        <p:txBody>
          <a:bodyPr vert="horz" lIns="91440" tIns="45720" rIns="91440" bIns="45720" rtlCol="0">
            <a:noAutofit/>
          </a:bodyPr>
          <a:lstStyle/>
          <a:p>
            <a:pPr indent="-228600" defTabSz="914400"/>
            <a:r>
              <a:rPr lang="en-US" sz="2200" dirty="0">
                <a:solidFill>
                  <a:srgbClr val="FFFFFF"/>
                </a:solidFill>
              </a:rPr>
              <a:t>Developed more parent/caregiver supports – groups, workshops, self-care focus.</a:t>
            </a:r>
          </a:p>
          <a:p>
            <a:pPr indent="-228600" defTabSz="914400"/>
            <a:r>
              <a:rPr lang="en-US" sz="2200" dirty="0">
                <a:solidFill>
                  <a:srgbClr val="FFFFFF"/>
                </a:solidFill>
                <a:effectLst/>
              </a:rPr>
              <a:t>In </a:t>
            </a:r>
            <a:r>
              <a:rPr lang="en-US" sz="2200" dirty="0">
                <a:solidFill>
                  <a:srgbClr val="FFFFFF"/>
                </a:solidFill>
              </a:rPr>
              <a:t>support groups- f</a:t>
            </a:r>
            <a:r>
              <a:rPr lang="en-US" sz="2200" dirty="0">
                <a:solidFill>
                  <a:srgbClr val="FFFFFF"/>
                </a:solidFill>
                <a:effectLst/>
              </a:rPr>
              <a:t>ocused on COVID precautions, access to reliable info on vaccinations as well as promoting better health and well-being, and accessing services fo</a:t>
            </a:r>
            <a:r>
              <a:rPr lang="en-US" sz="2200" dirty="0">
                <a:solidFill>
                  <a:srgbClr val="FFFFFF"/>
                </a:solidFill>
              </a:rPr>
              <a:t>r concrete needs.</a:t>
            </a:r>
          </a:p>
          <a:p>
            <a:pPr indent="-228600" defTabSz="914400"/>
            <a:r>
              <a:rPr lang="en-US" sz="2200" dirty="0">
                <a:solidFill>
                  <a:srgbClr val="FFFFFF"/>
                </a:solidFill>
              </a:rPr>
              <a:t>Connected clients to grief and loss counseling, supports and services, including grief groups.</a:t>
            </a:r>
          </a:p>
          <a:p>
            <a:pPr indent="-228600" defTabSz="914400"/>
            <a:r>
              <a:rPr lang="en-US" sz="2200" dirty="0">
                <a:solidFill>
                  <a:srgbClr val="FFFFFF"/>
                </a:solidFill>
              </a:rPr>
              <a:t>Developed an active and current list of community resources including grief camps, counseling and respite services.</a:t>
            </a:r>
          </a:p>
          <a:p>
            <a:pPr indent="-228600" defTabSz="914400"/>
            <a:r>
              <a:rPr lang="en-US" sz="2200" dirty="0">
                <a:solidFill>
                  <a:srgbClr val="FFFFFF"/>
                </a:solidFill>
              </a:rPr>
              <a:t>Dire need for respite.</a:t>
            </a:r>
          </a:p>
          <a:p>
            <a:pPr indent="-228600" defTabSz="914400"/>
            <a:r>
              <a:rPr lang="en-US" sz="2200" dirty="0">
                <a:solidFill>
                  <a:srgbClr val="FFFFFF"/>
                </a:solidFill>
              </a:rPr>
              <a:t>Offered weekly consultation group time for providers to process grief, changes, and challenges.</a:t>
            </a:r>
          </a:p>
          <a:p>
            <a:pPr indent="-228600" defTabSz="914400"/>
            <a:r>
              <a:rPr lang="en-US" sz="2200" dirty="0">
                <a:solidFill>
                  <a:srgbClr val="FFFFFF"/>
                </a:solidFill>
              </a:rPr>
              <a:t>Partnered with more programs, i.e., Children’s Aid, Legal services.</a:t>
            </a:r>
          </a:p>
          <a:p>
            <a:pPr indent="-228600" defTabSz="914400"/>
            <a:r>
              <a:rPr lang="en-US" sz="2200" dirty="0">
                <a:solidFill>
                  <a:srgbClr val="FFFFFF"/>
                </a:solidFill>
              </a:rPr>
              <a:t>Addressed secondary trauma and importance of self-care for staff.</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0646467-8CBD-4A7F-AF6C-43BECA5C9130}" type="slidenum">
              <a:rPr lang="en-US">
                <a:solidFill>
                  <a:srgbClr val="FFFFFF"/>
                </a:solidFill>
                <a:latin typeface="Calibri" panose="020F0502020204030204"/>
              </a:rPr>
              <a:pPr>
                <a:spcAft>
                  <a:spcPts val="600"/>
                </a:spcAft>
                <a:defRPr/>
              </a:pPr>
              <a:t>17</a:t>
            </a:fld>
            <a:endParaRPr lang="en-US">
              <a:solidFill>
                <a:srgbClr val="FFFFFF"/>
              </a:solidFill>
              <a:latin typeface="Calibri" panose="020F0502020204030204"/>
            </a:endParaRPr>
          </a:p>
        </p:txBody>
      </p:sp>
    </p:spTree>
    <p:extLst>
      <p:ext uri="{BB962C8B-B14F-4D97-AF65-F5344CB8AC3E}">
        <p14:creationId xmlns:p14="http://schemas.microsoft.com/office/powerpoint/2010/main" val="32254944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BA1298-29BF-B848-8339-0B84BF08E7A3}"/>
              </a:ext>
            </a:extLst>
          </p:cNvPr>
          <p:cNvSpPr txBox="1"/>
          <p:nvPr/>
        </p:nvSpPr>
        <p:spPr>
          <a:xfrm>
            <a:off x="754675" y="282131"/>
            <a:ext cx="3200400" cy="1370873"/>
          </a:xfrm>
          <a:prstGeom prst="rect">
            <a:avLst/>
          </a:prstGeom>
        </p:spPr>
        <p:txBody>
          <a:bodyPr vert="horz" lIns="91440" tIns="45720" rIns="91440" bIns="45720" rtlCol="0" anchor="b">
            <a:normAutofit fontScale="92500" lnSpcReduction="10000"/>
          </a:bodyPr>
          <a:lstStyle/>
          <a:p>
            <a:pPr marL="285750" indent="-285750">
              <a:lnSpc>
                <a:spcPct val="90000"/>
              </a:lnSpc>
              <a:spcBef>
                <a:spcPct val="0"/>
              </a:spcBef>
              <a:spcAft>
                <a:spcPts val="600"/>
              </a:spcAft>
            </a:pPr>
            <a:endParaRPr lang="en-US" sz="4800" kern="1200" dirty="0">
              <a:solidFill>
                <a:schemeClr val="tx1"/>
              </a:solidFill>
              <a:latin typeface="+mj-lt"/>
              <a:ea typeface="+mj-ea"/>
              <a:cs typeface="+mj-cs"/>
            </a:endParaRPr>
          </a:p>
          <a:p>
            <a:pPr>
              <a:lnSpc>
                <a:spcPct val="90000"/>
              </a:lnSpc>
              <a:spcBef>
                <a:spcPct val="0"/>
              </a:spcBef>
              <a:spcAft>
                <a:spcPts val="600"/>
              </a:spcAft>
            </a:pPr>
            <a:r>
              <a:rPr lang="en-US" sz="4800" kern="1200" dirty="0">
                <a:solidFill>
                  <a:schemeClr val="accent3">
                    <a:lumMod val="75000"/>
                  </a:schemeClr>
                </a:solidFill>
                <a:latin typeface="Raleway" pitchFamily="2" charset="77"/>
                <a:ea typeface="+mj-ea"/>
                <a:cs typeface="+mj-cs"/>
              </a:rPr>
              <a:t>Resources</a:t>
            </a:r>
          </a:p>
        </p:txBody>
      </p:sp>
      <p:pic>
        <p:nvPicPr>
          <p:cNvPr id="8" name="Picture 7">
            <a:hlinkClick r:id="rId3"/>
            <a:extLst>
              <a:ext uri="{FF2B5EF4-FFF2-40B4-BE49-F238E27FC236}">
                <a16:creationId xmlns:a16="http://schemas.microsoft.com/office/drawing/2014/main" id="{545ECA16-C7E6-20DB-C5AB-7E41E00DF5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5464" y="644847"/>
            <a:ext cx="2272972" cy="893357"/>
          </a:xfrm>
          <a:prstGeom prst="rect">
            <a:avLst/>
          </a:prstGeom>
        </p:spPr>
      </p:pic>
      <p:pic>
        <p:nvPicPr>
          <p:cNvPr id="3" name="Picture 2" descr="Company name&#10;&#10;Description automatically generated with medium confidence">
            <a:hlinkClick r:id="rId5"/>
            <a:extLst>
              <a:ext uri="{FF2B5EF4-FFF2-40B4-BE49-F238E27FC236}">
                <a16:creationId xmlns:a16="http://schemas.microsoft.com/office/drawing/2014/main" id="{3E5313BF-8DBA-0D3A-0E11-B5C7535F557C}"/>
              </a:ext>
            </a:extLst>
          </p:cNvPr>
          <p:cNvPicPr>
            <a:picLocks noChangeAspect="1"/>
          </p:cNvPicPr>
          <p:nvPr/>
        </p:nvPicPr>
        <p:blipFill>
          <a:blip r:embed="rId6"/>
          <a:stretch>
            <a:fillRect/>
          </a:stretch>
        </p:blipFill>
        <p:spPr>
          <a:xfrm>
            <a:off x="5284157" y="2622301"/>
            <a:ext cx="1571868" cy="1545844"/>
          </a:xfrm>
          <a:prstGeom prst="rect">
            <a:avLst/>
          </a:prstGeom>
        </p:spPr>
      </p:pic>
      <p:pic>
        <p:nvPicPr>
          <p:cNvPr id="16" name="Picture 15">
            <a:hlinkClick r:id="rId7"/>
            <a:extLst>
              <a:ext uri="{FF2B5EF4-FFF2-40B4-BE49-F238E27FC236}">
                <a16:creationId xmlns:a16="http://schemas.microsoft.com/office/drawing/2014/main" id="{14232FCB-D7DD-E829-D6E9-9F9A65D856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9080" y="1017524"/>
            <a:ext cx="3996972" cy="1348232"/>
          </a:xfrm>
          <a:prstGeom prst="rect">
            <a:avLst/>
          </a:prstGeom>
        </p:spPr>
      </p:pic>
      <p:pic>
        <p:nvPicPr>
          <p:cNvPr id="7" name="Picture 6" descr="Logo, company name&#10;&#10;Description automatically generated">
            <a:hlinkClick r:id="rId9"/>
            <a:extLst>
              <a:ext uri="{FF2B5EF4-FFF2-40B4-BE49-F238E27FC236}">
                <a16:creationId xmlns:a16="http://schemas.microsoft.com/office/drawing/2014/main" id="{033C5E90-5969-7379-8509-5C44A5C9A2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1078" y="4934736"/>
            <a:ext cx="1545336" cy="1545336"/>
          </a:xfrm>
          <a:prstGeom prst="rect">
            <a:avLst/>
          </a:prstGeom>
        </p:spPr>
      </p:pic>
      <p:cxnSp>
        <p:nvCxnSpPr>
          <p:cNvPr id="21" name="Straight Connector 20">
            <a:extLst>
              <a:ext uri="{FF2B5EF4-FFF2-40B4-BE49-F238E27FC236}">
                <a16:creationId xmlns:a16="http://schemas.microsoft.com/office/drawing/2014/main" id="{DC034BB4-8B50-4484-85C4-0CE4699284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0662" y="0"/>
            <a:ext cx="0" cy="6858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B200F7-B57A-4824-BB91-B6624450A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02062F-7F47-41E5-8574-2D1492D58E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0661" y="3429000"/>
            <a:ext cx="466344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A92245C-961F-47D5-9691-272D2869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4568202"/>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0850880" y="6356350"/>
            <a:ext cx="502920" cy="365125"/>
          </a:xfrm>
        </p:spPr>
        <p:txBody>
          <a:bodyPr vert="horz" lIns="91440" tIns="45720" rIns="91440" bIns="45720" rtlCol="0" anchor="ctr">
            <a:normAutofit/>
          </a:bodyPr>
          <a:lstStyle/>
          <a:p>
            <a:pPr>
              <a:spcAft>
                <a:spcPts val="600"/>
              </a:spcAft>
            </a:pPr>
            <a:fld id="{20646467-8CBD-4A7F-AF6C-43BECA5C9130}" type="slidenum">
              <a:rPr lang="en-US" sz="1100">
                <a:solidFill>
                  <a:schemeClr val="tx1">
                    <a:lumMod val="75000"/>
                    <a:lumOff val="25000"/>
                  </a:schemeClr>
                </a:solidFill>
                <a:latin typeface="+mn-lt"/>
              </a:rPr>
              <a:pPr>
                <a:spcAft>
                  <a:spcPts val="600"/>
                </a:spcAft>
              </a:pPr>
              <a:t>18</a:t>
            </a:fld>
            <a:endParaRPr lang="en-US" sz="1100">
              <a:solidFill>
                <a:schemeClr val="tx1">
                  <a:lumMod val="75000"/>
                  <a:lumOff val="25000"/>
                </a:schemeClr>
              </a:solidFill>
              <a:latin typeface="+mn-lt"/>
            </a:endParaRPr>
          </a:p>
        </p:txBody>
      </p:sp>
      <p:pic>
        <p:nvPicPr>
          <p:cNvPr id="4" name="Picture 3" descr="A screenshot of a video game&#10;&#10;Description automatically generated with low confidence">
            <a:hlinkClick r:id="rId11"/>
            <a:extLst>
              <a:ext uri="{FF2B5EF4-FFF2-40B4-BE49-F238E27FC236}">
                <a16:creationId xmlns:a16="http://schemas.microsoft.com/office/drawing/2014/main" id="{873BB94B-E48C-1E2D-D8C2-CF33B1D817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79080" y="4731962"/>
            <a:ext cx="3996972" cy="739439"/>
          </a:xfrm>
          <a:prstGeom prst="rect">
            <a:avLst/>
          </a:prstGeom>
        </p:spPr>
      </p:pic>
      <p:sp>
        <p:nvSpPr>
          <p:cNvPr id="9" name="TextBox 8">
            <a:extLst>
              <a:ext uri="{FF2B5EF4-FFF2-40B4-BE49-F238E27FC236}">
                <a16:creationId xmlns:a16="http://schemas.microsoft.com/office/drawing/2014/main" id="{94473432-9D6F-624B-A948-2856B69C4F64}"/>
              </a:ext>
            </a:extLst>
          </p:cNvPr>
          <p:cNvSpPr txBox="1"/>
          <p:nvPr/>
        </p:nvSpPr>
        <p:spPr>
          <a:xfrm>
            <a:off x="773997" y="1738973"/>
            <a:ext cx="3550535" cy="4231928"/>
          </a:xfrm>
          <a:prstGeom prst="rect">
            <a:avLst/>
          </a:prstGeom>
          <a:noFill/>
        </p:spPr>
        <p:txBody>
          <a:bodyPr wrap="square" rtlCol="0">
            <a:spAutoFit/>
          </a:bodyPr>
          <a:lstStyle/>
          <a:p>
            <a:pPr marL="285750" indent="-285750">
              <a:buFont typeface="Arial" panose="020B0604020202020204" pitchFamily="34" charset="0"/>
              <a:buChar char="•"/>
            </a:pPr>
            <a:r>
              <a:rPr lang="en-US" dirty="0"/>
              <a:t>Traumatic Grief, National Child Traumatic Stress Network</a:t>
            </a:r>
          </a:p>
          <a:p>
            <a:pPr marL="400050" lvl="1"/>
            <a:r>
              <a:rPr lang="en-US" sz="1400" dirty="0">
                <a:hlinkClick r:id="rId13"/>
              </a:rPr>
              <a:t>https://www.nctsn.org/what-is-child-trauma/trauma-types/traumatic-grief</a:t>
            </a:r>
            <a:r>
              <a:rPr lang="en-US" sz="1400" dirty="0"/>
              <a:t> </a:t>
            </a:r>
          </a:p>
          <a:p>
            <a:pPr marL="285750" indent="-285750">
              <a:buFont typeface="Arial" panose="020B0604020202020204" pitchFamily="34" charset="0"/>
              <a:buChar char="•"/>
            </a:pPr>
            <a:r>
              <a:rPr lang="en-US" dirty="0"/>
              <a:t>ACF Letter:  </a:t>
            </a:r>
            <a:r>
              <a:rPr lang="en-US" i="1" dirty="0"/>
              <a:t>Addressing the Impacts of Parent and Caregiver Loss on Children</a:t>
            </a:r>
          </a:p>
          <a:p>
            <a:pPr lvl="1"/>
            <a:r>
              <a:rPr lang="en-US" sz="1400" dirty="0">
                <a:hlinkClick r:id="rId14"/>
              </a:rPr>
              <a:t>https://www.acf.hhs.gov/policy-guidance/addressing-impacts-parent-and-caregiver-loss-children</a:t>
            </a:r>
            <a:endParaRPr lang="en-US" sz="1400" dirty="0"/>
          </a:p>
          <a:p>
            <a:pPr marL="285750" indent="-285750">
              <a:buFont typeface="Arial" panose="020B0604020202020204" pitchFamily="34" charset="0"/>
              <a:buChar char="•"/>
            </a:pPr>
            <a:r>
              <a:rPr lang="en-US" dirty="0"/>
              <a:t>Grand Families and Kinship Support Network</a:t>
            </a:r>
          </a:p>
          <a:p>
            <a:pPr lvl="1">
              <a:spcAft>
                <a:spcPts val="600"/>
              </a:spcAft>
            </a:pPr>
            <a:r>
              <a:rPr lang="en-US" sz="1400" dirty="0">
                <a:hlinkClick r:id="rId15"/>
              </a:rPr>
              <a:t>https://www.gksnetwork.org/</a:t>
            </a:r>
            <a:endParaRPr lang="en-US" dirty="0"/>
          </a:p>
          <a:p>
            <a:pPr marL="285750" indent="-285750">
              <a:buFont typeface="Arial" panose="020B0604020202020204" pitchFamily="34" charset="0"/>
              <a:buChar char="•"/>
            </a:pPr>
            <a:r>
              <a:rPr lang="en-US" b="1" i="0" u="sng" dirty="0">
                <a:solidFill>
                  <a:srgbClr val="000000"/>
                </a:solidFill>
                <a:effectLst/>
                <a:hlinkClick r:id="rId16"/>
              </a:rPr>
              <a:t>Promoting Healthy Behaviors for Kinship Caregivers</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14725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1769725" y="6311900"/>
            <a:ext cx="422275" cy="365125"/>
          </a:xfrm>
        </p:spPr>
        <p:txBody>
          <a:bodyPr/>
          <a:lstStyle/>
          <a:p>
            <a:fld id="{20646467-8CBD-4A7F-AF6C-43BECA5C9130}" type="slidenum">
              <a:rPr lang="en-US" smtClean="0"/>
              <a:t>19</a:t>
            </a:fld>
            <a:endParaRPr lang="en-US"/>
          </a:p>
        </p:txBody>
      </p:sp>
    </p:spTree>
    <p:extLst>
      <p:ext uri="{BB962C8B-B14F-4D97-AF65-F5344CB8AC3E}">
        <p14:creationId xmlns:p14="http://schemas.microsoft.com/office/powerpoint/2010/main" val="148248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873601"/>
            <a:ext cx="9144000" cy="1804902"/>
          </a:xfrm>
        </p:spPr>
        <p:txBody>
          <a:bodyPr>
            <a:normAutofit fontScale="90000"/>
          </a:bodyPr>
          <a:lstStyle/>
          <a:p>
            <a:r>
              <a:rPr lang="en-US" dirty="0"/>
              <a:t>Supporting Children and Youth Dealing with the Loss of a Parent or Caregiver </a:t>
            </a:r>
          </a:p>
        </p:txBody>
      </p:sp>
    </p:spTree>
    <p:extLst>
      <p:ext uri="{BB962C8B-B14F-4D97-AF65-F5344CB8AC3E}">
        <p14:creationId xmlns:p14="http://schemas.microsoft.com/office/powerpoint/2010/main" val="3351077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sz="1800" b="1" dirty="0">
                <a:solidFill>
                  <a:srgbClr val="333542"/>
                </a:solidFill>
                <a:effectLst/>
                <a:latin typeface="+mj-lt"/>
                <a:ea typeface="Calibri" panose="020F0502020204030204" pitchFamily="34" charset="0"/>
              </a:rPr>
              <a:t>Deborah </a:t>
            </a:r>
            <a:r>
              <a:rPr lang="en-US" sz="1800" b="1" dirty="0" err="1">
                <a:solidFill>
                  <a:srgbClr val="333542"/>
                </a:solidFill>
                <a:effectLst/>
                <a:latin typeface="+mj-lt"/>
                <a:ea typeface="Calibri" panose="020F0502020204030204" pitchFamily="34" charset="0"/>
              </a:rPr>
              <a:t>Langosch</a:t>
            </a:r>
            <a:r>
              <a:rPr lang="en-US" sz="1800" b="1" dirty="0">
                <a:solidFill>
                  <a:srgbClr val="333542"/>
                </a:solidFill>
                <a:effectLst/>
                <a:latin typeface="+mj-lt"/>
                <a:ea typeface="Calibri" panose="020F0502020204030204" pitchFamily="34" charset="0"/>
              </a:rPr>
              <a:t>, PhD, LCSW</a:t>
            </a:r>
            <a:r>
              <a:rPr lang="en-US" sz="1800" b="1" dirty="0">
                <a:effectLst/>
                <a:latin typeface="+mj-lt"/>
              </a:rPr>
              <a:t> </a:t>
            </a:r>
          </a:p>
          <a:p>
            <a:pPr lvl="0"/>
            <a:r>
              <a:rPr lang="en-US" dirty="0">
                <a:latin typeface="+mj-lt"/>
              </a:rPr>
              <a:t>Email address: </a:t>
            </a:r>
            <a:r>
              <a:rPr lang="en-US" dirty="0">
                <a:latin typeface="+mj-lt"/>
                <a:hlinkClick r:id="rId2"/>
              </a:rPr>
              <a:t>drlangosch@gmail.com</a:t>
            </a:r>
            <a:r>
              <a:rPr lang="en-US" dirty="0">
                <a:latin typeface="+mj-lt"/>
              </a:rPr>
              <a:t> </a:t>
            </a:r>
          </a:p>
          <a:p>
            <a:pPr lvl="0"/>
            <a:r>
              <a:rPr lang="en-US" dirty="0">
                <a:latin typeface="+mj-lt"/>
                <a:hlinkClick r:id="rId3"/>
              </a:rPr>
              <a:t>https://scholarworks.wmich.edu/grandfamilies/</a:t>
            </a:r>
            <a:endParaRPr lang="en-US" dirty="0">
              <a:latin typeface="+mj-lt"/>
            </a:endParaRPr>
          </a:p>
          <a:p>
            <a:pPr lvl="0"/>
            <a:r>
              <a:rPr lang="en-US" dirty="0">
                <a:latin typeface="+mj-lt"/>
                <a:hlinkClick r:id="rId4"/>
              </a:rPr>
              <a:t>https://www.grandfamilieswork.org/</a:t>
            </a:r>
            <a:r>
              <a:rPr lang="en-US" dirty="0">
                <a:latin typeface="+mj-lt"/>
              </a:rPr>
              <a:t> </a:t>
            </a:r>
          </a:p>
          <a:p>
            <a:pPr lvl="0"/>
            <a:endParaRPr lang="en-US" dirty="0">
              <a:latin typeface="+mj-lt"/>
            </a:endParaRPr>
          </a:p>
          <a:p>
            <a:pPr lvl="0"/>
            <a:endParaRPr lang="en-US" dirty="0">
              <a:latin typeface="+mj-lt"/>
            </a:endParaRPr>
          </a:p>
          <a:p>
            <a:r>
              <a:rPr lang="en-US" sz="1800" b="1" dirty="0">
                <a:solidFill>
                  <a:srgbClr val="333542"/>
                </a:solidFill>
                <a:effectLst/>
                <a:latin typeface="+mj-lt"/>
                <a:ea typeface="Calibri" panose="020F0502020204030204" pitchFamily="34" charset="0"/>
              </a:rPr>
              <a:t>Irwin Sandler, PhD</a:t>
            </a:r>
            <a:r>
              <a:rPr lang="en-US" sz="1800" b="1" dirty="0">
                <a:effectLst/>
                <a:latin typeface="+mj-lt"/>
              </a:rPr>
              <a:t> </a:t>
            </a:r>
          </a:p>
          <a:p>
            <a:pPr lvl="0"/>
            <a:r>
              <a:rPr lang="en-US" dirty="0">
                <a:latin typeface="+mj-lt"/>
              </a:rPr>
              <a:t>Email address: </a:t>
            </a:r>
            <a:r>
              <a:rPr lang="en-US" sz="1800" dirty="0">
                <a:effectLst/>
                <a:latin typeface="+mj-lt"/>
                <a:ea typeface="Calibri" panose="020F0502020204030204" pitchFamily="34" charset="0"/>
                <a:hlinkClick r:id="rId5"/>
              </a:rPr>
              <a:t>Irwin.sandler@asu.edu</a:t>
            </a:r>
            <a:r>
              <a:rPr lang="en-US" sz="1800" dirty="0">
                <a:effectLst/>
                <a:latin typeface="+mj-lt"/>
                <a:ea typeface="Calibri" panose="020F0502020204030204" pitchFamily="34" charset="0"/>
              </a:rPr>
              <a:t>  </a:t>
            </a:r>
            <a:endParaRPr lang="en-US" dirty="0">
              <a:latin typeface="+mj-lt"/>
            </a:endParaRPr>
          </a:p>
          <a:p>
            <a:pPr lvl="0">
              <a:defRPr/>
            </a:pPr>
            <a:r>
              <a:rPr lang="en-US" dirty="0">
                <a:latin typeface="+mj-lt"/>
              </a:rPr>
              <a:t>https://</a:t>
            </a:r>
            <a:r>
              <a:rPr lang="en-US" dirty="0" err="1">
                <a:latin typeface="+mj-lt"/>
              </a:rPr>
              <a:t>www.bereavedparenting.org</a:t>
            </a:r>
            <a:r>
              <a:rPr lang="en-US" dirty="0">
                <a:latin typeface="+mj-lt"/>
              </a:rPr>
              <a:t>/</a:t>
            </a:r>
          </a:p>
        </p:txBody>
      </p:sp>
    </p:spTree>
    <p:extLst>
      <p:ext uri="{BB962C8B-B14F-4D97-AF65-F5344CB8AC3E}">
        <p14:creationId xmlns:p14="http://schemas.microsoft.com/office/powerpoint/2010/main" val="322672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Our Presenters</a:t>
            </a:r>
          </a:p>
        </p:txBody>
      </p:sp>
      <p:sp>
        <p:nvSpPr>
          <p:cNvPr id="3" name="Slide Number Placeholder 2"/>
          <p:cNvSpPr>
            <a:spLocks noGrp="1"/>
          </p:cNvSpPr>
          <p:nvPr>
            <p:ph type="sldNum" sz="quarter" idx="11"/>
          </p:nvPr>
        </p:nvSpPr>
        <p:spPr/>
        <p:txBody>
          <a:bodyPr/>
          <a:lstStyle/>
          <a:p>
            <a:fld id="{20646467-8CBD-4A7F-AF6C-43BECA5C9130}" type="slidenum">
              <a:rPr lang="en-US" smtClean="0"/>
              <a:t>3</a:t>
            </a:fld>
            <a:endParaRPr lang="en-US" dirty="0"/>
          </a:p>
        </p:txBody>
      </p:sp>
      <p:pic>
        <p:nvPicPr>
          <p:cNvPr id="18" name="Picture Placeholder 17" descr="A person with curly hair&#10;&#10;Description automatically generated with low confidence">
            <a:extLst>
              <a:ext uri="{FF2B5EF4-FFF2-40B4-BE49-F238E27FC236}">
                <a16:creationId xmlns:a16="http://schemas.microsoft.com/office/drawing/2014/main" id="{3B99B221-F1C7-5F29-B5E5-B93F5227027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9678" b="9678"/>
          <a:stretch>
            <a:fillRect/>
          </a:stretch>
        </p:blipFill>
        <p:spPr/>
      </p:pic>
      <p:sp>
        <p:nvSpPr>
          <p:cNvPr id="7" name="Text Placeholder 6"/>
          <p:cNvSpPr>
            <a:spLocks noGrp="1"/>
          </p:cNvSpPr>
          <p:nvPr>
            <p:ph type="body" sz="quarter" idx="15"/>
          </p:nvPr>
        </p:nvSpPr>
        <p:spPr>
          <a:xfrm>
            <a:off x="2285484" y="1927229"/>
            <a:ext cx="3223217" cy="1474659"/>
          </a:xfrm>
        </p:spPr>
        <p:txBody>
          <a:bodyPr/>
          <a:lstStyle/>
          <a:p>
            <a:r>
              <a:rPr lang="en-US" b="1" dirty="0">
                <a:solidFill>
                  <a:srgbClr val="333542"/>
                </a:solidFill>
                <a:effectLst/>
                <a:latin typeface="Calibri" panose="020F0502020204030204" pitchFamily="34" charset="0"/>
                <a:ea typeface="Calibri" panose="020F0502020204030204" pitchFamily="34" charset="0"/>
              </a:rPr>
              <a:t>Deborah </a:t>
            </a:r>
            <a:r>
              <a:rPr lang="en-US" b="1" dirty="0" err="1">
                <a:solidFill>
                  <a:srgbClr val="333542"/>
                </a:solidFill>
                <a:effectLst/>
                <a:latin typeface="Calibri" panose="020F0502020204030204" pitchFamily="34" charset="0"/>
                <a:ea typeface="Calibri" panose="020F0502020204030204" pitchFamily="34" charset="0"/>
              </a:rPr>
              <a:t>Langosch</a:t>
            </a:r>
            <a:r>
              <a:rPr lang="en-US" b="1" dirty="0">
                <a:solidFill>
                  <a:srgbClr val="333542"/>
                </a:solidFill>
                <a:effectLst/>
                <a:latin typeface="Calibri" panose="020F0502020204030204" pitchFamily="34" charset="0"/>
                <a:ea typeface="Calibri" panose="020F0502020204030204" pitchFamily="34" charset="0"/>
              </a:rPr>
              <a:t>, PhD, LCSW</a:t>
            </a:r>
            <a:r>
              <a:rPr lang="en-US" b="1" dirty="0">
                <a:effectLst/>
              </a:rPr>
              <a:t> </a:t>
            </a:r>
          </a:p>
          <a:p>
            <a:r>
              <a:rPr lang="en-US" dirty="0"/>
              <a:t>Psychotherapist/Consultant</a:t>
            </a:r>
          </a:p>
          <a:p>
            <a:r>
              <a:rPr lang="en-US" i="1" dirty="0" err="1"/>
              <a:t>GrandFamilies</a:t>
            </a:r>
            <a:r>
              <a:rPr lang="en-US" i="1" dirty="0"/>
              <a:t> Journal </a:t>
            </a:r>
            <a:r>
              <a:rPr lang="en-US" dirty="0"/>
              <a:t>and the Grandparents Outcome Work Group</a:t>
            </a:r>
            <a:endParaRPr lang="en-US" i="1" dirty="0"/>
          </a:p>
        </p:txBody>
      </p:sp>
      <p:pic>
        <p:nvPicPr>
          <p:cNvPr id="20" name="Picture Placeholder 19" descr="A person with a white beard and glasses&#10;&#10;Description automatically generated with low confidence">
            <a:extLst>
              <a:ext uri="{FF2B5EF4-FFF2-40B4-BE49-F238E27FC236}">
                <a16:creationId xmlns:a16="http://schemas.microsoft.com/office/drawing/2014/main" id="{D54F428B-0A14-EFF0-3926-5C673D5CD591}"/>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5628" r="5628"/>
          <a:stretch>
            <a:fillRect/>
          </a:stretch>
        </p:blipFill>
        <p:spPr/>
      </p:pic>
      <p:sp>
        <p:nvSpPr>
          <p:cNvPr id="13" name="Text Placeholder 12"/>
          <p:cNvSpPr>
            <a:spLocks noGrp="1"/>
          </p:cNvSpPr>
          <p:nvPr>
            <p:ph type="body" sz="quarter" idx="21"/>
          </p:nvPr>
        </p:nvSpPr>
        <p:spPr>
          <a:xfrm>
            <a:off x="2285484" y="4132030"/>
            <a:ext cx="3000193" cy="1474659"/>
          </a:xfrm>
        </p:spPr>
        <p:txBody>
          <a:bodyPr/>
          <a:lstStyle/>
          <a:p>
            <a:r>
              <a:rPr lang="en-US" b="1" dirty="0">
                <a:solidFill>
                  <a:srgbClr val="333542"/>
                </a:solidFill>
                <a:effectLst/>
                <a:ea typeface="Calibri" panose="020F0502020204030204" pitchFamily="34" charset="0"/>
              </a:rPr>
              <a:t>Irwin Sandler, PhD</a:t>
            </a:r>
            <a:r>
              <a:rPr lang="en-US" b="1" dirty="0">
                <a:effectLst/>
              </a:rPr>
              <a:t> </a:t>
            </a:r>
          </a:p>
          <a:p>
            <a:r>
              <a:rPr lang="en-US" dirty="0"/>
              <a:t>Resilient Parenting for Bereaved Children</a:t>
            </a:r>
          </a:p>
          <a:p>
            <a:endParaRPr lang="en-US" dirty="0"/>
          </a:p>
        </p:txBody>
      </p:sp>
      <p:sp>
        <p:nvSpPr>
          <p:cNvPr id="16" name="Footer Placeholder 15"/>
          <p:cNvSpPr>
            <a:spLocks noGrp="1"/>
          </p:cNvSpPr>
          <p:nvPr>
            <p:ph type="ftr" sz="quarter" idx="3"/>
          </p:nvPr>
        </p:nvSpPr>
        <p:spPr/>
        <p:txBody>
          <a:bodyPr/>
          <a:lstStyle/>
          <a:p>
            <a:r>
              <a:rPr lang="en-US" dirty="0"/>
              <a:t>Family Matters:  Providing Support to Kinship care providers</a:t>
            </a:r>
          </a:p>
        </p:txBody>
      </p:sp>
    </p:spTree>
    <p:extLst>
      <p:ext uri="{BB962C8B-B14F-4D97-AF65-F5344CB8AC3E}">
        <p14:creationId xmlns:p14="http://schemas.microsoft.com/office/powerpoint/2010/main" val="149459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descr="A person lying in a bed&#10;&#10;Description automatically generated with medium confidence">
            <a:extLst>
              <a:ext uri="{FF2B5EF4-FFF2-40B4-BE49-F238E27FC236}">
                <a16:creationId xmlns:a16="http://schemas.microsoft.com/office/drawing/2014/main" id="{F70EF6B5-37EA-7D12-C850-7E9C2C5486A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653" b="21097"/>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p:cNvSpPr>
            <a:spLocks noGrp="1"/>
          </p:cNvSpPr>
          <p:nvPr>
            <p:ph type="title"/>
          </p:nvPr>
        </p:nvSpPr>
        <p:spPr>
          <a:xfrm>
            <a:off x="709448" y="1913950"/>
            <a:ext cx="4204137" cy="1342754"/>
          </a:xfrm>
        </p:spPr>
        <p:txBody>
          <a:bodyPr vert="horz" lIns="91440" tIns="45720" rIns="91440" bIns="45720" rtlCol="0" anchor="ctr">
            <a:normAutofit/>
          </a:bodyPr>
          <a:lstStyle/>
          <a:p>
            <a:pPr algn="ctr" defTabSz="914400"/>
            <a:r>
              <a:rPr lang="en-US" sz="2800">
                <a:solidFill>
                  <a:schemeClr val="tx1"/>
                </a:solidFill>
                <a:latin typeface="+mj-lt"/>
              </a:rPr>
              <a:t>How does the loss of a primary caregiver impact children?</a:t>
            </a:r>
          </a:p>
        </p:txBody>
      </p:sp>
      <p:sp>
        <p:nvSpPr>
          <p:cNvPr id="4" name="Slide Number Placeholder 3"/>
          <p:cNvSpPr>
            <a:spLocks noGrp="1"/>
          </p:cNvSpPr>
          <p:nvPr>
            <p:ph type="sldNum" sz="quarter" idx="12"/>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a:bodyPr>
          <a:lstStyle/>
          <a:p>
            <a:pPr algn="ctr">
              <a:lnSpc>
                <a:spcPct val="90000"/>
              </a:lnSpc>
              <a:spcAft>
                <a:spcPts val="600"/>
              </a:spcAft>
              <a:defRPr/>
            </a:pPr>
            <a:fld id="{20646467-8CBD-4A7F-AF6C-43BECA5C9130}" type="slidenum">
              <a:rPr lang="en-US" sz="1100">
                <a:solidFill>
                  <a:schemeClr val="tx1"/>
                </a:solidFill>
                <a:latin typeface="Calibri" panose="020F0502020204030204"/>
              </a:rPr>
              <a:pPr algn="ctr">
                <a:lnSpc>
                  <a:spcPct val="90000"/>
                </a:lnSpc>
                <a:spcAft>
                  <a:spcPts val="600"/>
                </a:spcAft>
                <a:defRPr/>
              </a:pPr>
              <a:t>4</a:t>
            </a:fld>
            <a:endParaRPr lang="en-US" sz="1100">
              <a:solidFill>
                <a:schemeClr val="tx1"/>
              </a:solidFill>
              <a:latin typeface="Calibri" panose="020F0502020204030204"/>
            </a:endParaRP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half" idx="1"/>
          </p:nvPr>
        </p:nvSpPr>
        <p:spPr>
          <a:xfrm>
            <a:off x="525516" y="3417573"/>
            <a:ext cx="4593021" cy="2619839"/>
          </a:xfrm>
        </p:spPr>
        <p:txBody>
          <a:bodyPr vert="horz" lIns="91440" tIns="45720" rIns="91440" bIns="45720" rtlCol="0" anchor="ctr">
            <a:normAutofit/>
          </a:bodyPr>
          <a:lstStyle/>
          <a:p>
            <a:pPr marL="457200" indent="-228600" defTabSz="914400"/>
            <a:r>
              <a:rPr lang="en-US" sz="1500"/>
              <a:t>6.6% of U.S. children experience the death of a parent (Burns et al., 2020)</a:t>
            </a:r>
          </a:p>
          <a:p>
            <a:pPr marL="457200" indent="-228600" defTabSz="914400"/>
            <a:r>
              <a:rPr lang="en-US" sz="1500"/>
              <a:t>Parental death increases risk for prolonged grief, substance use and mental health problems and impaired academic and social functioning in childhood and (Melham et al., 2008) </a:t>
            </a:r>
          </a:p>
          <a:p>
            <a:pPr marL="457200" indent="-228600" defTabSz="914400"/>
            <a:r>
              <a:rPr lang="en-US" sz="1500"/>
              <a:t>Parental death increases risk for depression, internalizing problems and suicidal behavior in adulthood (Keyes et al., 2014)</a:t>
            </a:r>
          </a:p>
          <a:p>
            <a:pPr indent="-228600" defTabSz="914400"/>
            <a:endParaRPr lang="en-US" sz="1500"/>
          </a:p>
        </p:txBody>
      </p:sp>
      <p:sp>
        <p:nvSpPr>
          <p:cNvPr id="2" name="Footer Placeholder 15">
            <a:extLst>
              <a:ext uri="{FF2B5EF4-FFF2-40B4-BE49-F238E27FC236}">
                <a16:creationId xmlns:a16="http://schemas.microsoft.com/office/drawing/2014/main" id="{0FEA0520-2F0B-551C-1AB5-F9897F14E4FE}"/>
              </a:ext>
            </a:extLst>
          </p:cNvPr>
          <p:cNvSpPr txBox="1">
            <a:spLocks/>
          </p:cNvSpPr>
          <p:nvPr/>
        </p:nvSpPr>
        <p:spPr>
          <a:xfrm>
            <a:off x="3008586" y="6350529"/>
            <a:ext cx="7447005" cy="365125"/>
          </a:xfrm>
          <a:prstGeom prst="rect">
            <a:avLst/>
          </a:prstGeom>
        </p:spPr>
        <p:txBody>
          <a:bodyPr vert="horz" lIns="91440" tIns="45720" rIns="91440" bIns="45720" rtlCol="0" anchor="ctr"/>
          <a:lstStyle>
            <a:defPPr>
              <a:defRPr lang="en-US"/>
            </a:defPPr>
            <a:lvl1pPr marL="0" algn="l" defTabSz="914400" rtl="0" eaLnBrk="1" latinLnBrk="0" hangingPunct="1">
              <a:defRPr sz="1100" b="0" i="1" kern="1200" cap="all" baseline="0">
                <a:solidFill>
                  <a:schemeClr val="accent3">
                    <a:lumMod val="75000"/>
                  </a:schemeClr>
                </a:solidFill>
                <a:latin typeface="Raleway Light" panose="020B04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Family Matters:  Providing Support to Kinship care providers</a:t>
            </a:r>
          </a:p>
        </p:txBody>
      </p:sp>
    </p:spTree>
    <p:extLst>
      <p:ext uri="{BB962C8B-B14F-4D97-AF65-F5344CB8AC3E}">
        <p14:creationId xmlns:p14="http://schemas.microsoft.com/office/powerpoint/2010/main" val="360514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Content Placeholder 2" descr="A person holding a child&#10;&#10;Description automatically generated with low confidence">
            <a:extLst>
              <a:ext uri="{FF2B5EF4-FFF2-40B4-BE49-F238E27FC236}">
                <a16:creationId xmlns:a16="http://schemas.microsoft.com/office/drawing/2014/main" id="{8640F8AA-451C-2F1F-60F9-863B1F45204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182" b="-1"/>
          <a:stretch/>
        </p:blipFill>
        <p:spPr>
          <a:xfrm>
            <a:off x="20" y="10"/>
            <a:ext cx="9947062" cy="6857990"/>
          </a:xfrm>
          <a:prstGeom prst="rect">
            <a:avLst/>
          </a:prstGeom>
        </p:spPr>
      </p:pic>
      <p:sp>
        <p:nvSpPr>
          <p:cNvPr id="21" name="Freeform: Shape 2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3" name="Freeform: Shape 2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5" name="Freeform: Shape 2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Title 5"/>
          <p:cNvSpPr>
            <a:spLocks noGrp="1"/>
          </p:cNvSpPr>
          <p:nvPr>
            <p:ph type="title"/>
          </p:nvPr>
        </p:nvSpPr>
        <p:spPr>
          <a:xfrm>
            <a:off x="8046720" y="1045597"/>
            <a:ext cx="3633746" cy="1588422"/>
          </a:xfrm>
        </p:spPr>
        <p:txBody>
          <a:bodyPr vert="horz" lIns="91440" tIns="45720" rIns="91440" bIns="45720" rtlCol="0" anchor="b">
            <a:normAutofit/>
          </a:bodyPr>
          <a:lstStyle/>
          <a:p>
            <a:pPr defTabSz="914400"/>
            <a:r>
              <a:rPr lang="en-US" sz="3100" dirty="0">
                <a:solidFill>
                  <a:schemeClr val="tx1"/>
                </a:solidFill>
                <a:latin typeface="+mj-lt"/>
              </a:rPr>
              <a:t>How does the loss of a primary caregiver impact children?</a:t>
            </a:r>
          </a:p>
        </p:txBody>
      </p:sp>
      <p:sp>
        <p:nvSpPr>
          <p:cNvPr id="7" name="Content Placeholder 6"/>
          <p:cNvSpPr>
            <a:spLocks noGrp="1"/>
          </p:cNvSpPr>
          <p:nvPr>
            <p:ph sz="half" idx="1"/>
          </p:nvPr>
        </p:nvSpPr>
        <p:spPr>
          <a:xfrm>
            <a:off x="8046719" y="2722729"/>
            <a:ext cx="3633747" cy="2700062"/>
          </a:xfrm>
        </p:spPr>
        <p:txBody>
          <a:bodyPr vert="horz" lIns="91440" tIns="45720" rIns="91440" bIns="45720" rtlCol="0">
            <a:normAutofit/>
          </a:bodyPr>
          <a:lstStyle/>
          <a:p>
            <a:pPr indent="-228600" defTabSz="914400"/>
            <a:r>
              <a:rPr lang="en-US" sz="2000" dirty="0"/>
              <a:t>Children express grief differently than adults. Beliefs, behavior and feelings</a:t>
            </a:r>
          </a:p>
          <a:p>
            <a:pPr indent="-228600" defTabSz="914400"/>
            <a:r>
              <a:rPr lang="en-US" sz="2000" dirty="0"/>
              <a:t>Language of loss and waves of grief</a:t>
            </a:r>
            <a:endParaRPr lang="en-US" sz="2000" dirty="0">
              <a:effectLst/>
            </a:endParaRPr>
          </a:p>
          <a:p>
            <a:pPr indent="-228600" defTabSz="914400"/>
            <a:r>
              <a:rPr lang="en-US" sz="2000" dirty="0"/>
              <a:t>Developmental and cultural differences and responses</a:t>
            </a:r>
          </a:p>
          <a:p>
            <a:pPr marL="0" indent="-228600" defTabSz="914400"/>
            <a:endParaRPr lang="en-US" sz="2000" dirty="0"/>
          </a:p>
        </p:txBody>
      </p:sp>
      <p:sp>
        <p:nvSpPr>
          <p:cNvPr id="4" name="Slide Number Placeholder 3"/>
          <p:cNvSpPr>
            <a:spLocks noGrp="1"/>
          </p:cNvSpPr>
          <p:nvPr>
            <p:ph type="sldNum" sz="quarter" idx="12"/>
          </p:nvPr>
        </p:nvSpPr>
        <p:spPr>
          <a:xfrm>
            <a:off x="10853928" y="6355080"/>
            <a:ext cx="1188720" cy="365760"/>
          </a:xfrm>
          <a:prstGeom prst="ellipse">
            <a:avLst/>
          </a:prstGeom>
        </p:spPr>
        <p:txBody>
          <a:bodyPr vert="horz" lIns="91440" tIns="45720" rIns="91440" bIns="45720" rtlCol="0" anchor="ctr">
            <a:normAutofit/>
          </a:bodyPr>
          <a:lstStyle/>
          <a:p>
            <a:pPr algn="l">
              <a:lnSpc>
                <a:spcPct val="90000"/>
              </a:lnSpc>
              <a:spcAft>
                <a:spcPts val="600"/>
              </a:spcAft>
              <a:defRPr/>
            </a:pPr>
            <a:fld id="{20646467-8CBD-4A7F-AF6C-43BECA5C9130}" type="slidenum">
              <a:rPr lang="en-US">
                <a:solidFill>
                  <a:schemeClr val="tx1">
                    <a:lumMod val="75000"/>
                    <a:lumOff val="25000"/>
                  </a:schemeClr>
                </a:solidFill>
                <a:latin typeface="Calibri" panose="020F0502020204030204"/>
              </a:rPr>
              <a:pPr algn="l">
                <a:lnSpc>
                  <a:spcPct val="90000"/>
                </a:lnSpc>
                <a:spcAft>
                  <a:spcPts val="600"/>
                </a:spcAft>
                <a:defRPr/>
              </a:pPr>
              <a:t>5</a:t>
            </a:fld>
            <a:endParaRPr lang="en-US">
              <a:solidFill>
                <a:schemeClr val="tx1">
                  <a:lumMod val="75000"/>
                  <a:lumOff val="25000"/>
                </a:schemeClr>
              </a:solidFill>
              <a:latin typeface="Calibri" panose="020F0502020204030204"/>
            </a:endParaRPr>
          </a:p>
        </p:txBody>
      </p:sp>
      <p:sp>
        <p:nvSpPr>
          <p:cNvPr id="2" name="Footer Placeholder 15">
            <a:extLst>
              <a:ext uri="{FF2B5EF4-FFF2-40B4-BE49-F238E27FC236}">
                <a16:creationId xmlns:a16="http://schemas.microsoft.com/office/drawing/2014/main" id="{3B1C6FF5-0508-467B-73AB-706627916169}"/>
              </a:ext>
            </a:extLst>
          </p:cNvPr>
          <p:cNvSpPr>
            <a:spLocks noGrp="1"/>
          </p:cNvSpPr>
          <p:nvPr>
            <p:ph type="ftr" sz="quarter" idx="3"/>
          </p:nvPr>
        </p:nvSpPr>
        <p:spPr>
          <a:xfrm>
            <a:off x="2973510" y="6355397"/>
            <a:ext cx="7447005" cy="365125"/>
          </a:xfrm>
        </p:spPr>
        <p:txBody>
          <a:bodyPr/>
          <a:lstStyle/>
          <a:p>
            <a:r>
              <a:rPr lang="en-US" dirty="0"/>
              <a:t>Family Matters:  Providing Support to Kinship care providers</a:t>
            </a:r>
          </a:p>
        </p:txBody>
      </p:sp>
    </p:spTree>
    <p:extLst>
      <p:ext uri="{BB962C8B-B14F-4D97-AF65-F5344CB8AC3E}">
        <p14:creationId xmlns:p14="http://schemas.microsoft.com/office/powerpoint/2010/main" val="68349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person holding a baby&#10;&#10;Description automatically generated with medium confidence">
            <a:extLst>
              <a:ext uri="{FF2B5EF4-FFF2-40B4-BE49-F238E27FC236}">
                <a16:creationId xmlns:a16="http://schemas.microsoft.com/office/drawing/2014/main" id="{A8A13AE0-B75C-5318-B97B-DDD7E60861C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5677" b="54"/>
          <a:stretch/>
        </p:blipFill>
        <p:spPr>
          <a:xfrm>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p:cNvSpPr>
            <a:spLocks noGrp="1"/>
          </p:cNvSpPr>
          <p:nvPr>
            <p:ph type="title"/>
          </p:nvPr>
        </p:nvSpPr>
        <p:spPr>
          <a:xfrm>
            <a:off x="8022021" y="3231931"/>
            <a:ext cx="3852041" cy="1834056"/>
          </a:xfrm>
        </p:spPr>
        <p:txBody>
          <a:bodyPr vert="horz" lIns="91440" tIns="45720" rIns="91440" bIns="45720" rtlCol="0" anchor="b">
            <a:normAutofit/>
          </a:bodyPr>
          <a:lstStyle/>
          <a:p>
            <a:pPr algn="ctr" defTabSz="914400"/>
            <a:r>
              <a:rPr lang="en-US" sz="3100">
                <a:solidFill>
                  <a:schemeClr val="tx1"/>
                </a:solidFill>
                <a:latin typeface="+mj-lt"/>
              </a:rPr>
              <a:t>What happens when caregivers and children are both grieving</a:t>
            </a:r>
          </a:p>
        </p:txBody>
      </p:sp>
      <p:sp>
        <p:nvSpPr>
          <p:cNvPr id="4" name="Slide Number Placeholder 3"/>
          <p:cNvSpPr>
            <a:spLocks noGrp="1"/>
          </p:cNvSpPr>
          <p:nvPr>
            <p:ph type="sldNum" sz="quarter" idx="12"/>
          </p:nvPr>
        </p:nvSpPr>
        <p:spPr>
          <a:xfrm>
            <a:off x="9765161" y="2640943"/>
            <a:ext cx="365760" cy="365125"/>
          </a:xfrm>
          <a:prstGeom prst="ellipse">
            <a:avLst/>
          </a:prstGeom>
          <a:solidFill>
            <a:schemeClr val="bg1">
              <a:alpha val="30000"/>
            </a:schemeClr>
          </a:solidFill>
          <a:ln>
            <a:solidFill>
              <a:schemeClr val="tx1">
                <a:lumMod val="75000"/>
                <a:lumOff val="25000"/>
              </a:schemeClr>
            </a:solidFill>
          </a:ln>
        </p:spPr>
        <p:txBody>
          <a:bodyPr vert="horz" lIns="91440" tIns="45720" rIns="91440" bIns="45720" rtlCol="0" anchor="ctr">
            <a:normAutofit/>
          </a:bodyPr>
          <a:lstStyle/>
          <a:p>
            <a:pPr algn="ctr">
              <a:lnSpc>
                <a:spcPct val="90000"/>
              </a:lnSpc>
              <a:spcAft>
                <a:spcPts val="600"/>
              </a:spcAft>
              <a:defRPr/>
            </a:pPr>
            <a:fld id="{20646467-8CBD-4A7F-AF6C-43BECA5C9130}" type="slidenum">
              <a:rPr lang="en-US" sz="1100">
                <a:solidFill>
                  <a:schemeClr val="tx1"/>
                </a:solidFill>
                <a:latin typeface="Calibri" panose="020F0502020204030204"/>
              </a:rPr>
              <a:pPr algn="ctr">
                <a:lnSpc>
                  <a:spcPct val="90000"/>
                </a:lnSpc>
                <a:spcAft>
                  <a:spcPts val="600"/>
                </a:spcAft>
                <a:defRPr/>
              </a:pPr>
              <a:t>6</a:t>
            </a:fld>
            <a:endParaRPr lang="en-US" sz="1100">
              <a:solidFill>
                <a:schemeClr val="tx1"/>
              </a:solidFill>
              <a:latin typeface="Calibri" panose="020F0502020204030204"/>
            </a:endParaRPr>
          </a:p>
        </p:txBody>
      </p:sp>
      <p:cxnSp>
        <p:nvCxnSpPr>
          <p:cNvPr id="19" name="Straight Connector 15">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Footer Placeholder 15">
            <a:extLst>
              <a:ext uri="{FF2B5EF4-FFF2-40B4-BE49-F238E27FC236}">
                <a16:creationId xmlns:a16="http://schemas.microsoft.com/office/drawing/2014/main" id="{3966F4A1-B01D-43CA-5A69-D2A58E51D1D6}"/>
              </a:ext>
            </a:extLst>
          </p:cNvPr>
          <p:cNvSpPr>
            <a:spLocks noGrp="1"/>
          </p:cNvSpPr>
          <p:nvPr>
            <p:ph type="ftr" sz="quarter" idx="3"/>
          </p:nvPr>
        </p:nvSpPr>
        <p:spPr>
          <a:xfrm>
            <a:off x="3220996" y="6313833"/>
            <a:ext cx="7447005" cy="365125"/>
          </a:xfrm>
        </p:spPr>
        <p:txBody>
          <a:bodyPr/>
          <a:lstStyle/>
          <a:p>
            <a:r>
              <a:rPr lang="en-US" dirty="0"/>
              <a:t>Family Matters:  Providing Support to Kinship care providers</a:t>
            </a:r>
          </a:p>
        </p:txBody>
      </p:sp>
    </p:spTree>
    <p:extLst>
      <p:ext uri="{BB962C8B-B14F-4D97-AF65-F5344CB8AC3E}">
        <p14:creationId xmlns:p14="http://schemas.microsoft.com/office/powerpoint/2010/main" val="328822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Content Placeholder 2" descr="A child with his hand on his face&#10;&#10;Description automatically generated with medium confidence">
            <a:extLst>
              <a:ext uri="{FF2B5EF4-FFF2-40B4-BE49-F238E27FC236}">
                <a16:creationId xmlns:a16="http://schemas.microsoft.com/office/drawing/2014/main" id="{B766091C-0F64-33E8-E81C-E48B3EF086C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546"/>
          <a:stretch/>
        </p:blipFill>
        <p:spPr>
          <a:xfrm>
            <a:off x="20" y="10"/>
            <a:ext cx="9947062" cy="6857990"/>
          </a:xfrm>
          <a:prstGeom prst="rect">
            <a:avLst/>
          </a:prstGeom>
        </p:spPr>
      </p:pic>
      <p:sp>
        <p:nvSpPr>
          <p:cNvPr id="14" name="Freeform: Shape 13">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6" name="Freeform: Shape 15">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8" name="Freeform: Shape 1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Title 5"/>
          <p:cNvSpPr>
            <a:spLocks noGrp="1"/>
          </p:cNvSpPr>
          <p:nvPr>
            <p:ph type="title"/>
          </p:nvPr>
        </p:nvSpPr>
        <p:spPr>
          <a:xfrm>
            <a:off x="8046720" y="1045597"/>
            <a:ext cx="3633746" cy="1588422"/>
          </a:xfrm>
        </p:spPr>
        <p:txBody>
          <a:bodyPr vert="horz" lIns="91440" tIns="45720" rIns="91440" bIns="45720" rtlCol="0" anchor="b">
            <a:normAutofit/>
          </a:bodyPr>
          <a:lstStyle/>
          <a:p>
            <a:pPr defTabSz="914400"/>
            <a:r>
              <a:rPr lang="en-US" sz="3600">
                <a:solidFill>
                  <a:schemeClr val="tx1"/>
                </a:solidFill>
                <a:latin typeface="+mj-lt"/>
              </a:rPr>
              <a:t>Why we need to worry about this right now</a:t>
            </a:r>
          </a:p>
        </p:txBody>
      </p:sp>
      <p:sp>
        <p:nvSpPr>
          <p:cNvPr id="7" name="Content Placeholder 6"/>
          <p:cNvSpPr>
            <a:spLocks noGrp="1"/>
          </p:cNvSpPr>
          <p:nvPr>
            <p:ph sz="half" idx="1"/>
          </p:nvPr>
        </p:nvSpPr>
        <p:spPr>
          <a:xfrm>
            <a:off x="8046719" y="2722729"/>
            <a:ext cx="3633747" cy="2700062"/>
          </a:xfrm>
        </p:spPr>
        <p:txBody>
          <a:bodyPr vert="horz" lIns="91440" tIns="45720" rIns="91440" bIns="45720" rtlCol="0">
            <a:normAutofit/>
          </a:bodyPr>
          <a:lstStyle/>
          <a:p>
            <a:pPr indent="-228600" defTabSz="914400"/>
            <a:r>
              <a:rPr lang="en-US" sz="1600"/>
              <a:t>Nationally more than 250,000 children have lost a parent or primary caregiver due to the pandemic¹ and globally, it’s been 5,200,000 children².</a:t>
            </a:r>
          </a:p>
          <a:p>
            <a:pPr indent="-228600" defTabSz="914400"/>
            <a:r>
              <a:rPr lang="en-US" sz="1600"/>
              <a:t>Recently child loss and grief programs report seeing more youth who have directly witnessed deaths from illness, substance abuse, community and family violence which can cause more traumatic responses. Covid adjacent fears and worries</a:t>
            </a:r>
          </a:p>
          <a:p>
            <a:pPr marL="0" indent="-228600" defTabSz="914400"/>
            <a:endParaRPr lang="en-US" sz="1600"/>
          </a:p>
        </p:txBody>
      </p:sp>
      <p:sp>
        <p:nvSpPr>
          <p:cNvPr id="4" name="Slide Number Placeholder 3"/>
          <p:cNvSpPr>
            <a:spLocks noGrp="1"/>
          </p:cNvSpPr>
          <p:nvPr>
            <p:ph type="sldNum" sz="quarter" idx="12"/>
          </p:nvPr>
        </p:nvSpPr>
        <p:spPr>
          <a:xfrm>
            <a:off x="10853928" y="6355080"/>
            <a:ext cx="1188720" cy="365760"/>
          </a:xfrm>
        </p:spPr>
        <p:txBody>
          <a:bodyPr vert="horz" lIns="91440" tIns="45720" rIns="91440" bIns="45720" rtlCol="0" anchor="ctr">
            <a:normAutofit/>
          </a:bodyPr>
          <a:lstStyle/>
          <a:p>
            <a:pPr algn="l">
              <a:spcAft>
                <a:spcPts val="600"/>
              </a:spcAft>
              <a:defRPr/>
            </a:pPr>
            <a:fld id="{20646467-8CBD-4A7F-AF6C-43BECA5C9130}" type="slidenum">
              <a:rPr lang="en-US" sz="1600">
                <a:solidFill>
                  <a:schemeClr val="tx1">
                    <a:lumMod val="75000"/>
                    <a:lumOff val="25000"/>
                  </a:schemeClr>
                </a:solidFill>
                <a:latin typeface="Calibri" panose="020F0502020204030204"/>
              </a:rPr>
              <a:pPr algn="l">
                <a:spcAft>
                  <a:spcPts val="600"/>
                </a:spcAft>
                <a:defRPr/>
              </a:pPr>
              <a:t>7</a:t>
            </a:fld>
            <a:endParaRPr lang="en-US" sz="1600">
              <a:solidFill>
                <a:schemeClr val="tx1">
                  <a:lumMod val="75000"/>
                  <a:lumOff val="25000"/>
                </a:schemeClr>
              </a:solidFill>
              <a:latin typeface="Calibri" panose="020F0502020204030204"/>
            </a:endParaRPr>
          </a:p>
        </p:txBody>
      </p:sp>
      <p:sp>
        <p:nvSpPr>
          <p:cNvPr id="2" name="Footer Placeholder 15">
            <a:extLst>
              <a:ext uri="{FF2B5EF4-FFF2-40B4-BE49-F238E27FC236}">
                <a16:creationId xmlns:a16="http://schemas.microsoft.com/office/drawing/2014/main" id="{5C50C39E-E7ED-2731-CA5F-80CC490F6A3C}"/>
              </a:ext>
            </a:extLst>
          </p:cNvPr>
          <p:cNvSpPr>
            <a:spLocks noGrp="1"/>
          </p:cNvSpPr>
          <p:nvPr>
            <p:ph type="ftr" sz="quarter" idx="3"/>
          </p:nvPr>
        </p:nvSpPr>
        <p:spPr>
          <a:xfrm>
            <a:off x="3220996" y="6313833"/>
            <a:ext cx="7447005" cy="365125"/>
          </a:xfrm>
        </p:spPr>
        <p:txBody>
          <a:bodyPr/>
          <a:lstStyle/>
          <a:p>
            <a:r>
              <a:rPr lang="en-US" dirty="0"/>
              <a:t>Family Matters:  Providing Support to Kinship care providers</a:t>
            </a:r>
          </a:p>
        </p:txBody>
      </p:sp>
    </p:spTree>
    <p:extLst>
      <p:ext uri="{BB962C8B-B14F-4D97-AF65-F5344CB8AC3E}">
        <p14:creationId xmlns:p14="http://schemas.microsoft.com/office/powerpoint/2010/main" val="373359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Promoting Resiliency and Protective Factors </a:t>
            </a:r>
            <a:endParaRPr lang="en-US" dirty="0"/>
          </a:p>
        </p:txBody>
      </p:sp>
      <p:sp>
        <p:nvSpPr>
          <p:cNvPr id="4" name="Slide Number Placeholder 3"/>
          <p:cNvSpPr>
            <a:spLocks noGrp="1"/>
          </p:cNvSpPr>
          <p:nvPr>
            <p:ph type="sldNum" sz="quarter" idx="12"/>
          </p:nvPr>
        </p:nvSpPr>
        <p:spPr/>
        <p:txBody>
          <a:bodyPr/>
          <a:lstStyle/>
          <a:p>
            <a:fld id="{20646467-8CBD-4A7F-AF6C-43BECA5C9130}" type="slidenum">
              <a:rPr lang="en-US" smtClean="0"/>
              <a:t>8</a:t>
            </a:fld>
            <a:endParaRPr lang="en-US"/>
          </a:p>
        </p:txBody>
      </p:sp>
      <p:pic>
        <p:nvPicPr>
          <p:cNvPr id="10" name="Picture 9">
            <a:extLst>
              <a:ext uri="{FF2B5EF4-FFF2-40B4-BE49-F238E27FC236}">
                <a16:creationId xmlns:a16="http://schemas.microsoft.com/office/drawing/2014/main" id="{A64D0785-1DA7-1D24-7F13-F627F05935C1}"/>
              </a:ext>
            </a:extLst>
          </p:cNvPr>
          <p:cNvPicPr>
            <a:picLocks noChangeAspect="1"/>
          </p:cNvPicPr>
          <p:nvPr/>
        </p:nvPicPr>
        <p:blipFill>
          <a:blip r:embed="rId3"/>
          <a:stretch>
            <a:fillRect/>
          </a:stretch>
        </p:blipFill>
        <p:spPr>
          <a:xfrm>
            <a:off x="838200" y="1614101"/>
            <a:ext cx="4266389" cy="4195753"/>
          </a:xfrm>
          <a:prstGeom prst="rect">
            <a:avLst/>
          </a:prstGeom>
        </p:spPr>
      </p:pic>
      <p:graphicFrame>
        <p:nvGraphicFramePr>
          <p:cNvPr id="14" name="TextBox 11">
            <a:extLst>
              <a:ext uri="{FF2B5EF4-FFF2-40B4-BE49-F238E27FC236}">
                <a16:creationId xmlns:a16="http://schemas.microsoft.com/office/drawing/2014/main" id="{DFFF7A68-404F-E166-9FD2-CDC8534BEBB3}"/>
              </a:ext>
            </a:extLst>
          </p:cNvPr>
          <p:cNvGraphicFramePr/>
          <p:nvPr>
            <p:extLst>
              <p:ext uri="{D42A27DB-BD31-4B8C-83A1-F6EECF244321}">
                <p14:modId xmlns:p14="http://schemas.microsoft.com/office/powerpoint/2010/main" val="3806576596"/>
              </p:ext>
            </p:extLst>
          </p:nvPr>
        </p:nvGraphicFramePr>
        <p:xfrm>
          <a:off x="5747656" y="1957651"/>
          <a:ext cx="6139543" cy="39703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5">
            <a:extLst>
              <a:ext uri="{FF2B5EF4-FFF2-40B4-BE49-F238E27FC236}">
                <a16:creationId xmlns:a16="http://schemas.microsoft.com/office/drawing/2014/main" id="{7DBA8551-BD0D-11E7-0132-4B6F972BE169}"/>
              </a:ext>
            </a:extLst>
          </p:cNvPr>
          <p:cNvSpPr>
            <a:spLocks noGrp="1"/>
          </p:cNvSpPr>
          <p:nvPr>
            <p:ph type="ftr" sz="quarter" idx="3"/>
          </p:nvPr>
        </p:nvSpPr>
        <p:spPr>
          <a:xfrm>
            <a:off x="3220996" y="6313833"/>
            <a:ext cx="7447005" cy="365125"/>
          </a:xfrm>
        </p:spPr>
        <p:txBody>
          <a:bodyPr/>
          <a:lstStyle/>
          <a:p>
            <a:r>
              <a:rPr lang="en-US" dirty="0"/>
              <a:t>Family Matters:  Providing Support to Kinship care providers</a:t>
            </a:r>
          </a:p>
        </p:txBody>
      </p:sp>
    </p:spTree>
    <p:extLst>
      <p:ext uri="{BB962C8B-B14F-4D97-AF65-F5344CB8AC3E}">
        <p14:creationId xmlns:p14="http://schemas.microsoft.com/office/powerpoint/2010/main" val="129284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186153" y="336844"/>
            <a:ext cx="6684579" cy="152165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18A1DF"/>
              </a:solidFill>
              <a:effectLst/>
              <a:uLnTx/>
              <a:uFillTx/>
              <a:latin typeface="Proxima Nova Alt Blk"/>
              <a:ea typeface="Proxima Nova Alt Black" charset="0"/>
              <a:cs typeface="Proxima Nova Alt Blk"/>
            </a:endParaRPr>
          </a:p>
        </p:txBody>
      </p:sp>
      <p:sp>
        <p:nvSpPr>
          <p:cNvPr id="9" name="Rectangle 8"/>
          <p:cNvSpPr/>
          <p:nvPr/>
        </p:nvSpPr>
        <p:spPr>
          <a:xfrm>
            <a:off x="1524000" y="0"/>
            <a:ext cx="9144000" cy="76200"/>
          </a:xfrm>
          <a:prstGeom prst="rect">
            <a:avLst/>
          </a:prstGeom>
          <a:solidFill>
            <a:srgbClr val="FDC5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9998759" y="37677"/>
            <a:ext cx="1807248" cy="1777327"/>
          </a:xfrm>
          <a:prstGeom prst="rect">
            <a:avLst/>
          </a:prstGeom>
        </p:spPr>
      </p:pic>
      <p:sp>
        <p:nvSpPr>
          <p:cNvPr id="10" name="Title 1"/>
          <p:cNvSpPr txBox="1">
            <a:spLocks/>
          </p:cNvSpPr>
          <p:nvPr/>
        </p:nvSpPr>
        <p:spPr>
          <a:xfrm>
            <a:off x="1816274" y="93731"/>
            <a:ext cx="7054458" cy="1504123"/>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Proxima Nova Alt"/>
                <a:ea typeface="+mj-ea"/>
                <a:cs typeface="+mj-cs"/>
              </a:rPr>
              <a:t>Family Bereavement Program (FBP): Parent and Child Components</a:t>
            </a:r>
          </a:p>
        </p:txBody>
      </p:sp>
      <p:sp>
        <p:nvSpPr>
          <p:cNvPr id="12" name="Content Placeholder 2"/>
          <p:cNvSpPr txBox="1">
            <a:spLocks/>
          </p:cNvSpPr>
          <p:nvPr/>
        </p:nvSpPr>
        <p:spPr>
          <a:xfrm>
            <a:off x="1524000" y="1801208"/>
            <a:ext cx="4253874" cy="4362688"/>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0638" marR="0" lvl="1" algn="ctr" defTabSz="457200" rtl="0" eaLnBrk="1" fontAlgn="auto" latinLnBrk="0" hangingPunct="1">
              <a:lnSpc>
                <a:spcPct val="100000"/>
              </a:lnSpc>
              <a:spcBef>
                <a:spcPct val="20000"/>
              </a:spcBef>
              <a:spcAft>
                <a:spcPts val="0"/>
              </a:spcAft>
              <a:buClrTx/>
              <a:buSzTx/>
              <a:buFont typeface="Arial"/>
              <a:buNone/>
              <a:defRPr/>
            </a:pPr>
            <a:r>
              <a:rPr kumimoji="0" lang="en-US" sz="2800" b="1" u="none" strike="noStrike" kern="1200" cap="none" spc="0" normalizeH="0" baseline="0" noProof="0" dirty="0">
                <a:ln>
                  <a:noFill/>
                </a:ln>
                <a:solidFill>
                  <a:srgbClr val="0070C0"/>
                </a:solidFill>
                <a:effectLst/>
                <a:uLnTx/>
                <a:uFillTx/>
                <a:latin typeface="Proxima Nova Alt"/>
                <a:ea typeface="+mn-ea"/>
                <a:cs typeface="+mn-cs"/>
              </a:rPr>
              <a:t>Parent  Component Promotes Parent Resources</a:t>
            </a:r>
          </a:p>
          <a:p>
            <a:pPr marL="477838" marR="0" lvl="1"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Warmth</a:t>
            </a:r>
          </a:p>
          <a:p>
            <a:pPr marL="477838" marR="0" lvl="1"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Active listening</a:t>
            </a:r>
          </a:p>
          <a:p>
            <a:pPr marL="477838" marR="0" lvl="1"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Positive reinforcement</a:t>
            </a:r>
          </a:p>
          <a:p>
            <a:pPr marL="477838" marR="0" lvl="1"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Effective discipline</a:t>
            </a:r>
          </a:p>
          <a:p>
            <a:pPr marL="477838" marR="0" lvl="1"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Positive mental health</a:t>
            </a:r>
          </a:p>
          <a:p>
            <a:pPr marL="477838" marR="0" lvl="1"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of parent</a:t>
            </a:r>
          </a:p>
          <a:p>
            <a:pPr marL="477838" marR="0" lvl="1"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Reducing negative life events that children experience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5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Content Placeholder 3"/>
          <p:cNvSpPr txBox="1">
            <a:spLocks/>
          </p:cNvSpPr>
          <p:nvPr/>
        </p:nvSpPr>
        <p:spPr>
          <a:xfrm>
            <a:off x="5952434" y="1806841"/>
            <a:ext cx="4253874" cy="4359859"/>
          </a:xfrm>
          <a:prstGeom prst="rect">
            <a:avLst/>
          </a:prstGeom>
          <a:noFill/>
        </p:spPr>
        <p:style>
          <a:lnRef idx="2">
            <a:schemeClr val="dk1"/>
          </a:lnRef>
          <a:fillRef idx="1">
            <a:schemeClr val="lt1"/>
          </a:fillRef>
          <a:effectRef idx="0">
            <a:schemeClr val="dk1"/>
          </a:effectRef>
          <a:fontRef idx="minor">
            <a:schemeClr val="dk1"/>
          </a:fontRef>
        </p:style>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20638" marR="0" lvl="1" indent="0" algn="ctr" defTabSz="457200" rtl="0" eaLnBrk="1" fontAlgn="auto" latinLnBrk="0" hangingPunct="1">
              <a:lnSpc>
                <a:spcPct val="100000"/>
              </a:lnSpc>
              <a:spcBef>
                <a:spcPct val="20000"/>
              </a:spcBef>
              <a:spcAft>
                <a:spcPts val="0"/>
              </a:spcAft>
              <a:buClrTx/>
              <a:buSzTx/>
              <a:buFont typeface="Arial"/>
              <a:buNone/>
              <a:defRPr/>
            </a:pPr>
            <a:r>
              <a:rPr kumimoji="0" lang="en-US" sz="2800" b="1" u="none" strike="noStrike" kern="1200" cap="none" spc="0" normalizeH="0" baseline="0" noProof="0" dirty="0">
                <a:ln>
                  <a:noFill/>
                </a:ln>
                <a:solidFill>
                  <a:srgbClr val="0070C0"/>
                </a:solidFill>
                <a:effectLst/>
                <a:uLnTx/>
                <a:uFillTx/>
                <a:latin typeface="Proxima Nova Alt"/>
                <a:ea typeface="+mn-ea"/>
                <a:cs typeface="+mn-cs"/>
              </a:rPr>
              <a:t>Child/Adolescent    Program Promotes Their Resources </a:t>
            </a:r>
          </a:p>
          <a:p>
            <a:pPr marL="477838" marR="0" lvl="1" indent="-457200" defTabSz="4572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Coping efficacy</a:t>
            </a:r>
          </a:p>
          <a:p>
            <a:pPr marL="477838" lvl="1" indent="-457200">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Adaptive coping</a:t>
            </a:r>
          </a:p>
          <a:p>
            <a:pPr marL="477838" lvl="1" indent="-457200">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Adaptive control beliefs</a:t>
            </a:r>
          </a:p>
          <a:p>
            <a:pPr marL="477838" lvl="1" indent="-457200">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Adaptive emotional expression</a:t>
            </a:r>
          </a:p>
          <a:p>
            <a:pPr marL="477838" lvl="1" indent="-457200">
              <a:buFont typeface="Arial" panose="020B0604020202020204" pitchFamily="34" charset="0"/>
              <a:buChar char="•"/>
              <a:defRPr/>
            </a:pPr>
            <a:r>
              <a:rPr kumimoji="0" lang="en-US" sz="2800" b="0" i="0" u="none" strike="noStrike" kern="1200" cap="none" spc="0" normalizeH="0" baseline="0" noProof="0" dirty="0">
                <a:ln>
                  <a:noFill/>
                </a:ln>
                <a:solidFill>
                  <a:srgbClr val="0070C0"/>
                </a:solidFill>
                <a:effectLst/>
                <a:uLnTx/>
                <a:uFillTx/>
                <a:latin typeface="Proxima Nova Alt"/>
                <a:ea typeface="+mn-ea"/>
                <a:cs typeface="+mn-cs"/>
              </a:rPr>
              <a:t>Reducing threat appraisals of negative life events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rgbClr val="0070C0"/>
              </a:solidFill>
              <a:effectLst/>
              <a:uLnTx/>
              <a:uFillTx/>
              <a:latin typeface="Proxima Nova Alt"/>
              <a:ea typeface="+mn-ea"/>
              <a:cs typeface="+mn-cs"/>
            </a:endParaRPr>
          </a:p>
        </p:txBody>
      </p:sp>
      <p:sp>
        <p:nvSpPr>
          <p:cNvPr id="3" name="Footer Placeholder 15">
            <a:extLst>
              <a:ext uri="{FF2B5EF4-FFF2-40B4-BE49-F238E27FC236}">
                <a16:creationId xmlns:a16="http://schemas.microsoft.com/office/drawing/2014/main" id="{F1259077-1DFB-20DF-50F8-2DB122FDD35A}"/>
              </a:ext>
            </a:extLst>
          </p:cNvPr>
          <p:cNvSpPr>
            <a:spLocks noGrp="1"/>
          </p:cNvSpPr>
          <p:nvPr>
            <p:ph type="ftr" sz="quarter" idx="3"/>
          </p:nvPr>
        </p:nvSpPr>
        <p:spPr>
          <a:xfrm>
            <a:off x="3220996" y="6313833"/>
            <a:ext cx="7447005" cy="365125"/>
          </a:xfrm>
        </p:spPr>
        <p:txBody>
          <a:bodyPr/>
          <a:lstStyle/>
          <a:p>
            <a:r>
              <a:rPr lang="en-US" dirty="0"/>
              <a:t>Family Matters:  Providing Support to Kinship care providers</a:t>
            </a:r>
          </a:p>
        </p:txBody>
      </p:sp>
    </p:spTree>
    <p:extLst>
      <p:ext uri="{BB962C8B-B14F-4D97-AF65-F5344CB8AC3E}">
        <p14:creationId xmlns:p14="http://schemas.microsoft.com/office/powerpoint/2010/main" val="249958696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797A68"/>
      </a:accent1>
      <a:accent2>
        <a:srgbClr val="982728"/>
      </a:accent2>
      <a:accent3>
        <a:srgbClr val="2CA3C3"/>
      </a:accent3>
      <a:accent4>
        <a:srgbClr val="E0A503"/>
      </a:accent4>
      <a:accent5>
        <a:srgbClr val="08534E"/>
      </a:accent5>
      <a:accent6>
        <a:srgbClr val="D74E0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1734</TotalTime>
  <Words>1967</Words>
  <Application>Microsoft Macintosh PowerPoint</Application>
  <PresentationFormat>Widescreen</PresentationFormat>
  <Paragraphs>281</Paragraphs>
  <Slides>20</Slides>
  <Notes>19</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20</vt:i4>
      </vt:variant>
    </vt:vector>
  </HeadingPairs>
  <TitlesOfParts>
    <vt:vector size="43" baseType="lpstr">
      <vt:lpstr>Meiryo</vt:lpstr>
      <vt:lpstr>Arial</vt:lpstr>
      <vt:lpstr>Calibri</vt:lpstr>
      <vt:lpstr>Calibri Light</vt:lpstr>
      <vt:lpstr>Cambria</vt:lpstr>
      <vt:lpstr>Century Gothic</vt:lpstr>
      <vt:lpstr>Courier New</vt:lpstr>
      <vt:lpstr>Helvetica</vt:lpstr>
      <vt:lpstr>Proxima Nova Alt</vt:lpstr>
      <vt:lpstr>Proxima Nova Alt Black</vt:lpstr>
      <vt:lpstr>Proxima Nova Alt Blk</vt:lpstr>
      <vt:lpstr>Raleway</vt:lpstr>
      <vt:lpstr>Raleway Light</vt:lpstr>
      <vt:lpstr>Raleway SemiBold</vt:lpstr>
      <vt:lpstr>Roboto</vt:lpstr>
      <vt:lpstr>Roboto Condensed</vt:lpstr>
      <vt:lpstr>Source Sans Pro SemiBold</vt:lpstr>
      <vt:lpstr>Symbol</vt:lpstr>
      <vt:lpstr>Times New Roman</vt:lpstr>
      <vt:lpstr>Wingdings</vt:lpstr>
      <vt:lpstr>Office Theme</vt:lpstr>
      <vt:lpstr>1_Office Theme</vt:lpstr>
      <vt:lpstr>2_Office Theme</vt:lpstr>
      <vt:lpstr>PowerPoint Presentation</vt:lpstr>
      <vt:lpstr>Supporting Children and Youth Dealing with the Loss of a Parent or Caregiver </vt:lpstr>
      <vt:lpstr>Introducing Our Presenters</vt:lpstr>
      <vt:lpstr>How does the loss of a primary caregiver impact children?</vt:lpstr>
      <vt:lpstr>How does the loss of a primary caregiver impact children?</vt:lpstr>
      <vt:lpstr>What happens when caregivers and children are both grieving</vt:lpstr>
      <vt:lpstr>Why we need to worry about this right now</vt:lpstr>
      <vt:lpstr>Promoting Resiliency and Protective Factors </vt:lpstr>
      <vt:lpstr>PowerPoint Presentation</vt:lpstr>
      <vt:lpstr>PowerPoint Presentation</vt:lpstr>
      <vt:lpstr>PowerPoint Presentation</vt:lpstr>
      <vt:lpstr>Evaluation of the FBP</vt:lpstr>
      <vt:lpstr>PowerPoint Presentation</vt:lpstr>
      <vt:lpstr>PowerPoint Presentation</vt:lpstr>
      <vt:lpstr>How did the program work?  </vt:lpstr>
      <vt:lpstr>Program Responses:  What We Learned During the Pandemic</vt:lpstr>
      <vt:lpstr>Program Responses:  What We Learned During the Pandemic(Cont).</vt:lpstr>
      <vt:lpstr>PowerPoint Presentation</vt:lpstr>
      <vt:lpstr>PowerPoint Presentation</vt:lpstr>
      <vt:lpstr>PowerPoint Presentation</vt:lpstr>
    </vt:vector>
  </TitlesOfParts>
  <Company>IMPAQ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Bishop</dc:creator>
  <cp:lastModifiedBy>Chiara Matriccino</cp:lastModifiedBy>
  <cp:revision>29</cp:revision>
  <dcterms:created xsi:type="dcterms:W3CDTF">2021-03-22T17:52:04Z</dcterms:created>
  <dcterms:modified xsi:type="dcterms:W3CDTF">2022-11-16T18:51:03Z</dcterms:modified>
</cp:coreProperties>
</file>